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9" r:id="rId2"/>
    <p:sldMasterId id="2147484763" r:id="rId3"/>
  </p:sldMasterIdLst>
  <p:notesMasterIdLst>
    <p:notesMasterId r:id="rId43"/>
  </p:notesMasterIdLst>
  <p:handoutMasterIdLst>
    <p:handoutMasterId r:id="rId44"/>
  </p:handoutMasterIdLst>
  <p:sldIdLst>
    <p:sldId id="1981" r:id="rId4"/>
    <p:sldId id="1959" r:id="rId5"/>
    <p:sldId id="1982" r:id="rId6"/>
    <p:sldId id="1969" r:id="rId7"/>
    <p:sldId id="1992" r:id="rId8"/>
    <p:sldId id="1993" r:id="rId9"/>
    <p:sldId id="1994" r:id="rId10"/>
    <p:sldId id="1995" r:id="rId11"/>
    <p:sldId id="1684" r:id="rId12"/>
    <p:sldId id="1971" r:id="rId13"/>
    <p:sldId id="1977" r:id="rId14"/>
    <p:sldId id="1997" r:id="rId15"/>
    <p:sldId id="1998" r:id="rId16"/>
    <p:sldId id="1999" r:id="rId17"/>
    <p:sldId id="2000" r:id="rId18"/>
    <p:sldId id="2542" r:id="rId19"/>
    <p:sldId id="1833" r:id="rId20"/>
    <p:sldId id="1973" r:id="rId21"/>
    <p:sldId id="1978" r:id="rId22"/>
    <p:sldId id="2543" r:id="rId23"/>
    <p:sldId id="2544" r:id="rId24"/>
    <p:sldId id="2545" r:id="rId25"/>
    <p:sldId id="2546" r:id="rId26"/>
    <p:sldId id="1835" r:id="rId27"/>
    <p:sldId id="1988" r:id="rId28"/>
    <p:sldId id="1989" r:id="rId29"/>
    <p:sldId id="2548" r:id="rId30"/>
    <p:sldId id="2550" r:id="rId31"/>
    <p:sldId id="1990" r:id="rId32"/>
    <p:sldId id="1984" r:id="rId33"/>
    <p:sldId id="1991" r:id="rId34"/>
    <p:sldId id="2551" r:id="rId35"/>
    <p:sldId id="2553" r:id="rId36"/>
    <p:sldId id="2554" r:id="rId37"/>
    <p:sldId id="1986" r:id="rId38"/>
    <p:sldId id="1987" r:id="rId39"/>
    <p:sldId id="1800" r:id="rId40"/>
    <p:sldId id="1801" r:id="rId41"/>
    <p:sldId id="1786" r:id="rId4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2757C-3C0C-4A84-944B-BE9B7D04E36F}">
          <p14:sldIdLst>
            <p14:sldId id="1981"/>
            <p14:sldId id="1959"/>
            <p14:sldId id="1982"/>
          </p14:sldIdLst>
        </p14:section>
        <p14:section name="L01-Introduction to Azure Sentinel" id="{BBF9A74C-1EF0-4203-9917-13FA8DA9E974}">
          <p14:sldIdLst>
            <p14:sldId id="1969"/>
            <p14:sldId id="1992"/>
            <p14:sldId id="1993"/>
            <p14:sldId id="1994"/>
            <p14:sldId id="1995"/>
            <p14:sldId id="1684"/>
          </p14:sldIdLst>
        </p14:section>
        <p14:section name="L02-Create and manage Azure Sentinel workspaces" id="{8237C2FA-FF9A-49F6-952D-0109F52DEB70}">
          <p14:sldIdLst>
            <p14:sldId id="1971"/>
            <p14:sldId id="1977"/>
            <p14:sldId id="1997"/>
            <p14:sldId id="1998"/>
            <p14:sldId id="1999"/>
            <p14:sldId id="2000"/>
            <p14:sldId id="2542"/>
            <p14:sldId id="1833"/>
          </p14:sldIdLst>
        </p14:section>
        <p14:section name="L03-Query logs in Azure Sentinel" id="{00728EE6-8345-45E4-A378-3D8E865147C9}">
          <p14:sldIdLst>
            <p14:sldId id="1973"/>
            <p14:sldId id="1978"/>
            <p14:sldId id="2543"/>
            <p14:sldId id="2544"/>
            <p14:sldId id="2545"/>
            <p14:sldId id="2546"/>
            <p14:sldId id="1835"/>
          </p14:sldIdLst>
        </p14:section>
        <p14:section name="L04-Use watchlists in Azure Sentinel" id="{7F848277-794F-4136-B2CE-AD686A912D86}">
          <p14:sldIdLst>
            <p14:sldId id="1988"/>
            <p14:sldId id="1989"/>
            <p14:sldId id="2548"/>
            <p14:sldId id="2550"/>
            <p14:sldId id="1990"/>
          </p14:sldIdLst>
        </p14:section>
        <p14:section name="L05-Utilize threat intelligence in Azure Sentinel" id="{D2515A08-40E0-4286-A582-52FC19693B3C}">
          <p14:sldIdLst>
            <p14:sldId id="1984"/>
            <p14:sldId id="1991"/>
            <p14:sldId id="2551"/>
            <p14:sldId id="2553"/>
            <p14:sldId id="2554"/>
            <p14:sldId id="1986"/>
            <p14:sldId id="1987"/>
          </p14:sldIdLst>
        </p14:section>
        <p14:section name="Labs" id="{25645DC8-066F-4C43-BDD0-3C9D7C91432E}">
          <p14:sldIdLst>
            <p14:sldId id="1800"/>
            <p14:sldId id="1801"/>
            <p14:sldId id="1786"/>
          </p14:sldIdLst>
        </p14:section>
        <p14:section name="Template Slides" id="{A9D42DBF-746A-40C1-84EE-C8B01B3FCBA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8391C0-3745-4996-86BA-E3247CD1B0F5}" v="556" dt="2021-02-19T19:49:14.6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5" autoAdjust="0"/>
    <p:restoredTop sz="86369" autoAdjust="0"/>
  </p:normalViewPr>
  <p:slideViewPr>
    <p:cSldViewPr snapToGrid="0">
      <p:cViewPr varScale="1">
        <p:scale>
          <a:sx n="98" d="100"/>
          <a:sy n="98" d="100"/>
        </p:scale>
        <p:origin x="708" y="9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6/29/2021 11:09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6/29/2021 11:07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Sentinel_SOC_InteractiveGuide&amp;data=04%7C01%7Cbneeb%40microsoft.com%7C98dc4cac868544a62cef08d8fa277ff7%7C72f988bf86f141af91ab2d7cd011db47%7C1%7C0%7C637534394846296959%7CUnknown%7CTWFpbGZsb3d8eyJWIjoiMC4wLjAwMDAiLCJQIjoiV2luMzIiLCJBTiI6Ik1haWwiLCJXVCI6Mn0%3D%7C1000&amp;sdata=23u7hRWe9V2Wa3yXS9dyVbHTU9aUo1tmdQjSWmKBl8Y%3D&amp;reserved=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45280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49021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56380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42834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a:t>
            </a:r>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Segoe UI" panose="020B0502040204020203" pitchFamily="34" charset="0"/>
                <a:cs typeface="Segoe UI" panose="020B0502040204020203" pitchFamily="34" charset="0"/>
              </a:rPr>
              <a:t>- Create Azure Sentinel Workspace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47417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5814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0832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02106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5769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709574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a:t>
            </a:r>
            <a:br>
              <a:rPr lang="en-US" dirty="0"/>
            </a:br>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Explore tables </a:t>
            </a:r>
            <a:r>
              <a:rPr lang="en-US" dirty="0">
                <a:latin typeface="Segoe UI" panose="020B0502040204020203" pitchFamily="34" charset="0"/>
              </a:rPr>
              <a:t>in the Logs page</a:t>
            </a: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48395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26060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10108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a:t>
            </a:r>
            <a:br>
              <a:rPr lang="en-US" dirty="0"/>
            </a:br>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Create and query a watchlist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065528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267142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472604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demonstrate:</a:t>
            </a:r>
            <a:br>
              <a:rPr lang="en-US" dirty="0"/>
            </a:br>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Create and query an indicator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22486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87594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1482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02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Supporting videos for instructor or student use: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Interactive guide: Modernize your security operations with Microsoft Azure Sentinel</a:t>
            </a:r>
          </a:p>
          <a:p>
            <a:r>
              <a:rPr lang="en-US" sz="1800" u="sng" dirty="0">
                <a:solidFill>
                  <a:srgbClr val="0563C1"/>
                </a:solidFill>
                <a:effectLst/>
                <a:latin typeface="Calibri" panose="020F0502020204030204" pitchFamily="34" charset="0"/>
                <a:ea typeface="Times New Roman" panose="02020603050405020304" pitchFamily="18" charset="0"/>
                <a:hlinkClick r:id="rId3"/>
              </a:rPr>
              <a:t>https://aka.ms/AzureSentinel_SOC_InteractiveGuide</a:t>
            </a:r>
            <a:endParaRPr lang="en-US" sz="1800" u="sng" dirty="0">
              <a:solidFill>
                <a:srgbClr val="0563C1"/>
              </a:solidFill>
              <a:effectLst/>
              <a:latin typeface="Calibri" panose="020F0502020204030204" pitchFamily="34" charset="0"/>
              <a:ea typeface="Times New Roman" panose="02020603050405020304" pitchFamily="18" charset="0"/>
            </a:endParaRPr>
          </a:p>
          <a:p>
            <a:r>
              <a:rPr lang="en-US" sz="800" dirty="0"/>
              <a:t>(15 minutes)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9412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15306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8011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6/29/2021 11:07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91642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29753249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726117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17980579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705818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6236246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7478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5932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150451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6991139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09162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85009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878435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610347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5267100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535555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99274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0544890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5985713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5856510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404461249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1099201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9046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131207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91904294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7266329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470370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191033151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64002662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79743813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0047632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11143723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3790504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09301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85578172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296011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7673597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423851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812432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2426813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86338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2707405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4442221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4687130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710219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331835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47288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561368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21568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5713617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169081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929521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139132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8098915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9658245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979457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002403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119388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586946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9722743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159158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774533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6949729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95878125"/>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2469235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9059133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214867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169509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6733117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2503132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494608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802548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6592453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54179046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416049663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335158309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userDrawn="1"/>
        </p:nvPicPr>
        <p:blipFill rotWithShape="1">
          <a:blip r:embed="rId2"/>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22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0332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237562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1882116"/>
            <a:ext cx="4167887" cy="543185"/>
          </a:xfrm>
        </p:spPr>
        <p:txBody>
          <a:bodyPr anchor="t" anchorCtr="0">
            <a:spAutoFit/>
          </a:bodyPr>
          <a:lstStyle>
            <a:lvl1pPr>
              <a:defRPr sz="3529">
                <a:solidFill>
                  <a:schemeClr val="tx1"/>
                </a:solidFill>
              </a:defRPr>
            </a:lvl1pPr>
          </a:lstStyle>
          <a:p>
            <a:endParaRPr lang="en-US"/>
          </a:p>
        </p:txBody>
      </p:sp>
    </p:spTree>
    <p:extLst>
      <p:ext uri="{BB962C8B-B14F-4D97-AF65-F5344CB8AC3E}">
        <p14:creationId xmlns:p14="http://schemas.microsoft.com/office/powerpoint/2010/main" val="252549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79">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979826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endParaRPr lang="en-US"/>
          </a:p>
        </p:txBody>
      </p:sp>
    </p:spTree>
    <p:extLst>
      <p:ext uri="{BB962C8B-B14F-4D97-AF65-F5344CB8AC3E}">
        <p14:creationId xmlns:p14="http://schemas.microsoft.com/office/powerpoint/2010/main" val="32299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07966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27149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057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8093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615635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2183257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42370099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749910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053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0789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4033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70988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9703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7629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6295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9372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7107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dirty="0"/>
              <a:t>© Microsoft Corporation 					 	 	 Microsoft 365 </a:t>
            </a:r>
          </a:p>
        </p:txBody>
      </p:sp>
    </p:spTree>
    <p:extLst>
      <p:ext uri="{BB962C8B-B14F-4D97-AF65-F5344CB8AC3E}">
        <p14:creationId xmlns:p14="http://schemas.microsoft.com/office/powerpoint/2010/main" val="39782685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dirty="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1616130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24827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069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1734865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18.emf"/><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2.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63" Type="http://schemas.openxmlformats.org/officeDocument/2006/relationships/slideLayout" Target="../slideLayouts/slideLayout160.xml"/><Relationship Id="rId68" Type="http://schemas.openxmlformats.org/officeDocument/2006/relationships/slideLayout" Target="../slideLayouts/slideLayout165.xml"/><Relationship Id="rId76" Type="http://schemas.openxmlformats.org/officeDocument/2006/relationships/slideLayout" Target="../slideLayouts/slideLayout173.xml"/><Relationship Id="rId7" Type="http://schemas.openxmlformats.org/officeDocument/2006/relationships/slideLayout" Target="../slideLayouts/slideLayout104.xml"/><Relationship Id="rId71" Type="http://schemas.openxmlformats.org/officeDocument/2006/relationships/slideLayout" Target="../slideLayouts/slideLayout168.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66" Type="http://schemas.openxmlformats.org/officeDocument/2006/relationships/slideLayout" Target="../slideLayouts/slideLayout163.xml"/><Relationship Id="rId74" Type="http://schemas.openxmlformats.org/officeDocument/2006/relationships/slideLayout" Target="../slideLayouts/slideLayout171.xml"/><Relationship Id="rId79" Type="http://schemas.openxmlformats.org/officeDocument/2006/relationships/tags" Target="../tags/tag1.xml"/><Relationship Id="rId5" Type="http://schemas.openxmlformats.org/officeDocument/2006/relationships/slideLayout" Target="../slideLayouts/slideLayout102.xml"/><Relationship Id="rId61" Type="http://schemas.openxmlformats.org/officeDocument/2006/relationships/slideLayout" Target="../slideLayouts/slideLayout158.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slideLayout" Target="../slideLayouts/slideLayout157.xml"/><Relationship Id="rId65" Type="http://schemas.openxmlformats.org/officeDocument/2006/relationships/slideLayout" Target="../slideLayouts/slideLayout162.xml"/><Relationship Id="rId73" Type="http://schemas.openxmlformats.org/officeDocument/2006/relationships/slideLayout" Target="../slideLayouts/slideLayout170.xml"/><Relationship Id="rId78"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64" Type="http://schemas.openxmlformats.org/officeDocument/2006/relationships/slideLayout" Target="../slideLayouts/slideLayout161.xml"/><Relationship Id="rId69" Type="http://schemas.openxmlformats.org/officeDocument/2006/relationships/slideLayout" Target="../slideLayouts/slideLayout166.xml"/><Relationship Id="rId77" Type="http://schemas.openxmlformats.org/officeDocument/2006/relationships/slideLayout" Target="../slideLayouts/slideLayout174.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72" Type="http://schemas.openxmlformats.org/officeDocument/2006/relationships/slideLayout" Target="../slideLayouts/slideLayout169.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slideLayout" Target="../slideLayouts/slideLayout156.xml"/><Relationship Id="rId67" Type="http://schemas.openxmlformats.org/officeDocument/2006/relationships/slideLayout" Target="../slideLayouts/slideLayout164.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62" Type="http://schemas.openxmlformats.org/officeDocument/2006/relationships/slideLayout" Target="../slideLayouts/slideLayout159.xml"/><Relationship Id="rId70" Type="http://schemas.openxmlformats.org/officeDocument/2006/relationships/slideLayout" Target="../slideLayouts/slideLayout167.xml"/><Relationship Id="rId75" Type="http://schemas.openxmlformats.org/officeDocument/2006/relationships/slideLayout" Target="../slideLayouts/slideLayout172.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88" r:id="rId34"/>
    <p:sldLayoutId id="2147484689" r:id="rId35"/>
    <p:sldLayoutId id="2147484690" r:id="rId36"/>
    <p:sldLayoutId id="2147484724" r:id="rId37"/>
    <p:sldLayoutId id="2147484725" r:id="rId38"/>
    <p:sldLayoutId id="2147484722" r:id="rId39"/>
    <p:sldLayoutId id="2147484683" r:id="rId40"/>
    <p:sldLayoutId id="2147484685" r:id="rId41"/>
    <p:sldLayoutId id="2147484673" r:id="rId42"/>
    <p:sldLayoutId id="2147484678" r:id="rId43"/>
    <p:sldLayoutId id="2147484679" r:id="rId44"/>
    <p:sldLayoutId id="2147484717" r:id="rId45"/>
    <p:sldLayoutId id="2147484718" r:id="rId46"/>
    <p:sldLayoutId id="2147484712" r:id="rId47"/>
    <p:sldLayoutId id="2147484713" r:id="rId48"/>
    <p:sldLayoutId id="2147484714" r:id="rId49"/>
    <p:sldLayoutId id="2147484715" r:id="rId50"/>
    <p:sldLayoutId id="2147484716" r:id="rId51"/>
    <p:sldLayoutId id="2147484723" r:id="rId52"/>
    <p:sldLayoutId id="2147484686" r:id="rId53"/>
    <p:sldLayoutId id="2147484674" r:id="rId54"/>
    <p:sldLayoutId id="2147484702" r:id="rId55"/>
    <p:sldLayoutId id="2147484719" r:id="rId56"/>
    <p:sldLayoutId id="2147484701" r:id="rId57"/>
    <p:sldLayoutId id="2147484699" r:id="rId58"/>
    <p:sldLayoutId id="2147484700" r:id="rId59"/>
    <p:sldLayoutId id="2147484703" r:id="rId60"/>
    <p:sldLayoutId id="2147484704" r:id="rId61"/>
    <p:sldLayoutId id="2147484705" r:id="rId62"/>
    <p:sldLayoutId id="2147484706" r:id="rId63"/>
    <p:sldLayoutId id="2147484707" r:id="rId64"/>
    <p:sldLayoutId id="2147484730" r:id="rId65"/>
    <p:sldLayoutId id="2147484710" r:id="rId66"/>
    <p:sldLayoutId id="2147484729" r:id="rId67"/>
    <p:sldLayoutId id="2147484731" r:id="rId68"/>
    <p:sldLayoutId id="2147484732" r:id="rId69"/>
    <p:sldLayoutId id="2147484733" r:id="rId70"/>
    <p:sldLayoutId id="2147484698" r:id="rId71"/>
    <p:sldLayoutId id="2147484735" r:id="rId72"/>
    <p:sldLayoutId id="2147484736" r:id="rId73"/>
    <p:sldLayoutId id="2147484737" r:id="rId7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6252410"/>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custDataLst>
      <p:tags r:id="rId79"/>
    </p:custDataLst>
    <p:extLst>
      <p:ext uri="{BB962C8B-B14F-4D97-AF65-F5344CB8AC3E}">
        <p14:creationId xmlns:p14="http://schemas.microsoft.com/office/powerpoint/2010/main" val="1417624774"/>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 id="2147484799" r:id="rId36"/>
    <p:sldLayoutId id="2147484800" r:id="rId37"/>
    <p:sldLayoutId id="2147484801" r:id="rId38"/>
    <p:sldLayoutId id="2147484802" r:id="rId39"/>
    <p:sldLayoutId id="2147484803" r:id="rId40"/>
    <p:sldLayoutId id="2147484804" r:id="rId41"/>
    <p:sldLayoutId id="2147484805" r:id="rId42"/>
    <p:sldLayoutId id="2147484806" r:id="rId43"/>
    <p:sldLayoutId id="2147484807" r:id="rId44"/>
    <p:sldLayoutId id="2147484808" r:id="rId45"/>
    <p:sldLayoutId id="2147484809" r:id="rId46"/>
    <p:sldLayoutId id="2147484810" r:id="rId47"/>
    <p:sldLayoutId id="2147484811" r:id="rId48"/>
    <p:sldLayoutId id="2147484812" r:id="rId49"/>
    <p:sldLayoutId id="2147484813" r:id="rId50"/>
    <p:sldLayoutId id="2147484814" r:id="rId51"/>
    <p:sldLayoutId id="2147484815" r:id="rId52"/>
    <p:sldLayoutId id="2147484816" r:id="rId53"/>
    <p:sldLayoutId id="2147484817" r:id="rId54"/>
    <p:sldLayoutId id="2147484818" r:id="rId55"/>
    <p:sldLayoutId id="2147484819" r:id="rId56"/>
    <p:sldLayoutId id="2147484820" r:id="rId57"/>
    <p:sldLayoutId id="2147484821" r:id="rId58"/>
    <p:sldLayoutId id="2147484822" r:id="rId59"/>
    <p:sldLayoutId id="2147484823" r:id="rId60"/>
    <p:sldLayoutId id="2147484824" r:id="rId61"/>
    <p:sldLayoutId id="2147484825" r:id="rId62"/>
    <p:sldLayoutId id="2147484826" r:id="rId63"/>
    <p:sldLayoutId id="2147484827" r:id="rId64"/>
    <p:sldLayoutId id="2147484828" r:id="rId65"/>
    <p:sldLayoutId id="2147484829" r:id="rId66"/>
    <p:sldLayoutId id="2147484830" r:id="rId67"/>
    <p:sldLayoutId id="2147484831" r:id="rId68"/>
    <p:sldLayoutId id="2147484832" r:id="rId69"/>
    <p:sldLayoutId id="2147484833" r:id="rId70"/>
    <p:sldLayoutId id="2147484834" r:id="rId71"/>
    <p:sldLayoutId id="2147484835" r:id="rId72"/>
    <p:sldLayoutId id="2147484836" r:id="rId73"/>
    <p:sldLayoutId id="2147484837" r:id="rId74"/>
    <p:sldLayoutId id="2147484838" r:id="rId75"/>
    <p:sldLayoutId id="2147484839" r:id="rId76"/>
    <p:sldLayoutId id="2147484840" r:id="rId77"/>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72.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fr-FR" sz="3600" dirty="0"/>
              <a:t>SC-200T00A</a:t>
            </a:r>
            <a:br>
              <a:rPr lang="fr-FR" sz="3600" dirty="0"/>
            </a:br>
            <a:r>
              <a:rPr lang="fr-FR" sz="3600" dirty="0"/>
              <a:t>Microsoft Security Operations </a:t>
            </a:r>
            <a:r>
              <a:rPr lang="fr-FR" sz="3600" dirty="0" err="1"/>
              <a:t>Analyst</a:t>
            </a: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4294967295"/>
          </p:nvPr>
        </p:nvSpPr>
        <p:spPr>
          <a:xfrm>
            <a:off x="442466" y="4350114"/>
            <a:ext cx="5413394" cy="908839"/>
          </a:xfrm>
        </p:spPr>
        <p:txBody>
          <a:bodyPr/>
          <a:lstStyle/>
          <a:p>
            <a:r>
              <a:rPr lang="en-US">
                <a:solidFill>
                  <a:schemeClr val="tx1"/>
                </a:solidFill>
              </a:rPr>
              <a:t>Author name</a:t>
            </a:r>
            <a:br>
              <a:rPr lang="en-US">
                <a:solidFill>
                  <a:schemeClr val="tx1"/>
                </a:solidFill>
              </a:rPr>
            </a:br>
            <a:r>
              <a:rPr lang="en-US">
                <a:solidFill>
                  <a:schemeClr val="tx1"/>
                </a:solidFill>
              </a:rPr>
              <a:t>Date</a:t>
            </a:r>
          </a:p>
        </p:txBody>
      </p:sp>
    </p:spTree>
    <p:extLst>
      <p:ext uri="{BB962C8B-B14F-4D97-AF65-F5344CB8AC3E}">
        <p14:creationId xmlns:p14="http://schemas.microsoft.com/office/powerpoint/2010/main" val="3937969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 Create and manage Azure Sentinel workspaces</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847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Azure Sentinel workspace architecture</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Install Azure Sentinel workspace</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88217"/>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03051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193839"/>
            <a:ext cx="4892985" cy="607124"/>
          </a:xfrm>
          <a:prstGeom prst="rect">
            <a:avLst/>
          </a:prstGeom>
          <a:noFill/>
        </p:spPr>
        <p:txBody>
          <a:bodyPr wrap="square" lIns="0" tIns="0" rIns="0" bIns="0" rtlCol="0" anchor="ctr">
            <a:noAutofit/>
          </a:bodyPr>
          <a:lstStyle/>
          <a:p>
            <a:r>
              <a:rPr lang="en-US" sz="1961" dirty="0"/>
              <a:t>Manage an Azure Sentinel workspace</a:t>
            </a:r>
          </a:p>
        </p:txBody>
      </p:sp>
    </p:spTree>
    <p:extLst>
      <p:ext uri="{BB962C8B-B14F-4D97-AF65-F5344CB8AC3E}">
        <p14:creationId xmlns:p14="http://schemas.microsoft.com/office/powerpoint/2010/main" val="21149827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for the Azure Sentinel workspace</a:t>
            </a:r>
          </a:p>
        </p:txBody>
      </p:sp>
      <p:grpSp>
        <p:nvGrpSpPr>
          <p:cNvPr id="5" name="Group 4">
            <a:extLst>
              <a:ext uri="{FF2B5EF4-FFF2-40B4-BE49-F238E27FC236}">
                <a16:creationId xmlns:a16="http://schemas.microsoft.com/office/drawing/2014/main" id="{8C7E4C30-545D-4E18-9406-7C30588EEC14}"/>
              </a:ext>
            </a:extLst>
          </p:cNvPr>
          <p:cNvGrpSpPr/>
          <p:nvPr/>
        </p:nvGrpSpPr>
        <p:grpSpPr>
          <a:xfrm>
            <a:off x="418643" y="1484526"/>
            <a:ext cx="713232" cy="713232"/>
            <a:chOff x="418643" y="1484526"/>
            <a:chExt cx="713232" cy="713232"/>
          </a:xfrm>
        </p:grpSpPr>
        <p:sp>
          <p:nvSpPr>
            <p:cNvPr id="30" name="Freeform 5">
              <a:extLst>
                <a:ext uri="{FF2B5EF4-FFF2-40B4-BE49-F238E27FC236}">
                  <a16:creationId xmlns:a16="http://schemas.microsoft.com/office/drawing/2014/main" id="{4EF86BE8-7204-410E-9DBC-A945486939F9}"/>
                </a:ext>
              </a:extLst>
            </p:cNvPr>
            <p:cNvSpPr>
              <a:spLocks/>
            </p:cNvSpPr>
            <p:nvPr/>
          </p:nvSpPr>
          <p:spPr bwMode="auto">
            <a:xfrm>
              <a:off x="418643" y="148452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1" name="Freeform 6">
              <a:extLst>
                <a:ext uri="{FF2B5EF4-FFF2-40B4-BE49-F238E27FC236}">
                  <a16:creationId xmlns:a16="http://schemas.microsoft.com/office/drawing/2014/main" id="{389C9811-194A-4AD9-9D1E-5AE8BE5B1762}"/>
                </a:ext>
              </a:extLst>
            </p:cNvPr>
            <p:cNvSpPr>
              <a:spLocks noEditPoints="1"/>
            </p:cNvSpPr>
            <p:nvPr/>
          </p:nvSpPr>
          <p:spPr bwMode="auto">
            <a:xfrm>
              <a:off x="468269" y="153530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Single-Tenant with a single Azure Sentinel Workspace</a:t>
            </a:r>
          </a:p>
        </p:txBody>
      </p:sp>
      <p:grpSp>
        <p:nvGrpSpPr>
          <p:cNvPr id="7" name="Group 6">
            <a:extLst>
              <a:ext uri="{FF2B5EF4-FFF2-40B4-BE49-F238E27FC236}">
                <a16:creationId xmlns:a16="http://schemas.microsoft.com/office/drawing/2014/main" id="{1B66D064-CB4B-4695-9C48-839E024B9FDB}"/>
              </a:ext>
            </a:extLst>
          </p:cNvPr>
          <p:cNvGrpSpPr/>
          <p:nvPr/>
        </p:nvGrpSpPr>
        <p:grpSpPr>
          <a:xfrm>
            <a:off x="418643" y="2531489"/>
            <a:ext cx="713232" cy="713232"/>
            <a:chOff x="418643" y="2531489"/>
            <a:chExt cx="713232" cy="713232"/>
          </a:xfrm>
        </p:grpSpPr>
        <p:sp>
          <p:nvSpPr>
            <p:cNvPr id="33" name="Freeform 5">
              <a:extLst>
                <a:ext uri="{FF2B5EF4-FFF2-40B4-BE49-F238E27FC236}">
                  <a16:creationId xmlns:a16="http://schemas.microsoft.com/office/drawing/2014/main" id="{CC642717-6A5B-4DB8-B2FB-5D4F4E6B731F}"/>
                </a:ext>
              </a:extLst>
            </p:cNvPr>
            <p:cNvSpPr>
              <a:spLocks/>
            </p:cNvSpPr>
            <p:nvPr/>
          </p:nvSpPr>
          <p:spPr bwMode="auto">
            <a:xfrm>
              <a:off x="418643" y="2531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35" name="Freeform 6">
              <a:extLst>
                <a:ext uri="{FF2B5EF4-FFF2-40B4-BE49-F238E27FC236}">
                  <a16:creationId xmlns:a16="http://schemas.microsoft.com/office/drawing/2014/main" id="{211AA71C-D109-4246-B184-9A140C2571CD}"/>
                </a:ext>
              </a:extLst>
            </p:cNvPr>
            <p:cNvSpPr>
              <a:spLocks noEditPoints="1"/>
            </p:cNvSpPr>
            <p:nvPr/>
          </p:nvSpPr>
          <p:spPr bwMode="auto">
            <a:xfrm>
              <a:off x="468269" y="2582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a:xfrm>
            <a:off x="1389459" y="2643848"/>
            <a:ext cx="10383899" cy="371495"/>
          </a:xfrm>
        </p:spPr>
        <p:txBody>
          <a:bodyPr/>
          <a:lstStyle/>
          <a:p>
            <a:pPr lvl="1"/>
            <a:r>
              <a:rPr lang="en-US" dirty="0"/>
              <a:t>Single-Tenant with regional Azure Sentinel Workspaces</a:t>
            </a:r>
          </a:p>
        </p:txBody>
      </p:sp>
      <p:grpSp>
        <p:nvGrpSpPr>
          <p:cNvPr id="8" name="Group 7">
            <a:extLst>
              <a:ext uri="{FF2B5EF4-FFF2-40B4-BE49-F238E27FC236}">
                <a16:creationId xmlns:a16="http://schemas.microsoft.com/office/drawing/2014/main" id="{C0D0BA1B-5735-48F4-8A8C-5D183AF65DD5}"/>
              </a:ext>
            </a:extLst>
          </p:cNvPr>
          <p:cNvGrpSpPr/>
          <p:nvPr/>
        </p:nvGrpSpPr>
        <p:grpSpPr>
          <a:xfrm>
            <a:off x="418643" y="3578452"/>
            <a:ext cx="713232" cy="713232"/>
            <a:chOff x="418643" y="3578452"/>
            <a:chExt cx="713232" cy="713232"/>
          </a:xfrm>
        </p:grpSpPr>
        <p:sp>
          <p:nvSpPr>
            <p:cNvPr id="40" name="Freeform 5">
              <a:extLst>
                <a:ext uri="{FF2B5EF4-FFF2-40B4-BE49-F238E27FC236}">
                  <a16:creationId xmlns:a16="http://schemas.microsoft.com/office/drawing/2014/main" id="{E6665044-411A-4EDC-BD20-5FFFEB66EFC3}"/>
                </a:ext>
              </a:extLst>
            </p:cNvPr>
            <p:cNvSpPr>
              <a:spLocks/>
            </p:cNvSpPr>
            <p:nvPr/>
          </p:nvSpPr>
          <p:spPr bwMode="auto">
            <a:xfrm>
              <a:off x="418643" y="357845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3</a:t>
              </a:r>
            </a:p>
          </p:txBody>
        </p:sp>
        <p:sp>
          <p:nvSpPr>
            <p:cNvPr id="43" name="Freeform 6">
              <a:extLst>
                <a:ext uri="{FF2B5EF4-FFF2-40B4-BE49-F238E27FC236}">
                  <a16:creationId xmlns:a16="http://schemas.microsoft.com/office/drawing/2014/main" id="{2FCD66BC-C977-458B-95AB-D5E9818A8C79}"/>
                </a:ext>
              </a:extLst>
            </p:cNvPr>
            <p:cNvSpPr>
              <a:spLocks noEditPoints="1"/>
            </p:cNvSpPr>
            <p:nvPr/>
          </p:nvSpPr>
          <p:spPr bwMode="auto">
            <a:xfrm>
              <a:off x="468269" y="362923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a:xfrm>
            <a:off x="1389459" y="3582012"/>
            <a:ext cx="2400116" cy="781184"/>
          </a:xfrm>
        </p:spPr>
        <p:txBody>
          <a:bodyPr/>
          <a:lstStyle/>
          <a:p>
            <a:pPr lvl="1"/>
            <a:r>
              <a:rPr lang="en-US" dirty="0"/>
              <a:t>Multi-Tenant</a:t>
            </a:r>
          </a:p>
        </p:txBody>
      </p:sp>
      <p:pic>
        <p:nvPicPr>
          <p:cNvPr id="21" name="Picture 20" descr="Graphical user interface, text, application, chat or text message&#10;&#10;Description automatically generated">
            <a:extLst>
              <a:ext uri="{FF2B5EF4-FFF2-40B4-BE49-F238E27FC236}">
                <a16:creationId xmlns:a16="http://schemas.microsoft.com/office/drawing/2014/main" id="{E613CAB5-30BD-4CB9-B701-3F150FEBA91A}"/>
              </a:ext>
            </a:extLst>
          </p:cNvPr>
          <p:cNvPicPr>
            <a:picLocks noChangeAspect="1"/>
          </p:cNvPicPr>
          <p:nvPr/>
        </p:nvPicPr>
        <p:blipFill>
          <a:blip r:embed="rId3"/>
          <a:stretch>
            <a:fillRect/>
          </a:stretch>
        </p:blipFill>
        <p:spPr>
          <a:xfrm>
            <a:off x="3789575" y="3015343"/>
            <a:ext cx="8378970" cy="3426642"/>
          </a:xfrm>
          <a:prstGeom prst="rect">
            <a:avLst/>
          </a:prstGeom>
        </p:spPr>
      </p:pic>
    </p:spTree>
    <p:extLst>
      <p:ext uri="{BB962C8B-B14F-4D97-AF65-F5344CB8AC3E}">
        <p14:creationId xmlns:p14="http://schemas.microsoft.com/office/powerpoint/2010/main" val="92391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an Azure Sentinel workspace</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Azure Sentinel installation prerequisites</a:t>
            </a:r>
          </a:p>
          <a:p>
            <a:pPr lvl="1"/>
            <a:r>
              <a:rPr lang="en-US" dirty="0"/>
              <a:t>Have the required permissions for the Azure Subscription.</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1"/>
            </a:solidFill>
          </a:ln>
        </p:spPr>
        <p:txBody>
          <a:bodyPr/>
          <a:lstStyle/>
          <a:p>
            <a:r>
              <a:rPr lang="en-US" dirty="0"/>
              <a:t>Create and configure a Log Analytics Workspace</a:t>
            </a:r>
          </a:p>
          <a:p>
            <a:pPr lvl="1"/>
            <a:r>
              <a:rPr lang="en-US" dirty="0"/>
              <a:t>Plan for the Region selection.</a:t>
            </a:r>
          </a:p>
        </p:txBody>
      </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1"/>
            </a:solidFill>
          </a:ln>
        </p:spPr>
        <p:txBody>
          <a:bodyPr/>
          <a:lstStyle/>
          <a:p>
            <a:r>
              <a:rPr lang="en-US" dirty="0"/>
              <a:t>Add Azure Sentinel to the workspace</a:t>
            </a:r>
          </a:p>
          <a:p>
            <a:pPr lvl="1"/>
            <a:r>
              <a:rPr lang="en-US" dirty="0"/>
              <a:t>Select the newly created Log Analytics Workspace.</a:t>
            </a:r>
          </a:p>
        </p:txBody>
      </p:sp>
      <p:grpSp>
        <p:nvGrpSpPr>
          <p:cNvPr id="30" name="Group 29">
            <a:extLst>
              <a:ext uri="{FF2B5EF4-FFF2-40B4-BE49-F238E27FC236}">
                <a16:creationId xmlns:a16="http://schemas.microsoft.com/office/drawing/2014/main" id="{C1F11009-7AC0-4098-8BEE-B8C0D87CC7E7}"/>
              </a:ext>
            </a:extLst>
          </p:cNvPr>
          <p:cNvGrpSpPr/>
          <p:nvPr/>
        </p:nvGrpSpPr>
        <p:grpSpPr>
          <a:xfrm>
            <a:off x="3288313" y="3186872"/>
            <a:ext cx="713232" cy="713232"/>
            <a:chOff x="418643" y="1484526"/>
            <a:chExt cx="713232" cy="713232"/>
          </a:xfrm>
        </p:grpSpPr>
        <p:sp>
          <p:nvSpPr>
            <p:cNvPr id="31" name="Freeform 5">
              <a:extLst>
                <a:ext uri="{FF2B5EF4-FFF2-40B4-BE49-F238E27FC236}">
                  <a16:creationId xmlns:a16="http://schemas.microsoft.com/office/drawing/2014/main" id="{ABFE61AC-F33F-42F0-89D6-B8217212B287}"/>
                </a:ext>
              </a:extLst>
            </p:cNvPr>
            <p:cNvSpPr>
              <a:spLocks/>
            </p:cNvSpPr>
            <p:nvPr/>
          </p:nvSpPr>
          <p:spPr bwMode="auto">
            <a:xfrm>
              <a:off x="418643" y="148452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33" name="Freeform 6">
              <a:extLst>
                <a:ext uri="{FF2B5EF4-FFF2-40B4-BE49-F238E27FC236}">
                  <a16:creationId xmlns:a16="http://schemas.microsoft.com/office/drawing/2014/main" id="{A266897C-013F-4057-9133-2DC476D9A132}"/>
                </a:ext>
              </a:extLst>
            </p:cNvPr>
            <p:cNvSpPr>
              <a:spLocks noEditPoints="1"/>
            </p:cNvSpPr>
            <p:nvPr/>
          </p:nvSpPr>
          <p:spPr bwMode="auto">
            <a:xfrm>
              <a:off x="468269" y="153530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4" name="Group 33">
            <a:extLst>
              <a:ext uri="{FF2B5EF4-FFF2-40B4-BE49-F238E27FC236}">
                <a16:creationId xmlns:a16="http://schemas.microsoft.com/office/drawing/2014/main" id="{D3F6D14B-F0AD-4388-9D62-2CA19B38D566}"/>
              </a:ext>
            </a:extLst>
          </p:cNvPr>
          <p:cNvGrpSpPr/>
          <p:nvPr/>
        </p:nvGrpSpPr>
        <p:grpSpPr>
          <a:xfrm>
            <a:off x="7121028" y="3202698"/>
            <a:ext cx="713232" cy="713232"/>
            <a:chOff x="418643" y="2531489"/>
            <a:chExt cx="713232" cy="713232"/>
          </a:xfrm>
        </p:grpSpPr>
        <p:sp>
          <p:nvSpPr>
            <p:cNvPr id="35" name="Freeform 5">
              <a:extLst>
                <a:ext uri="{FF2B5EF4-FFF2-40B4-BE49-F238E27FC236}">
                  <a16:creationId xmlns:a16="http://schemas.microsoft.com/office/drawing/2014/main" id="{C1F435DC-D0AB-41E7-B37E-D2AD1FFBFF11}"/>
                </a:ext>
              </a:extLst>
            </p:cNvPr>
            <p:cNvSpPr>
              <a:spLocks/>
            </p:cNvSpPr>
            <p:nvPr/>
          </p:nvSpPr>
          <p:spPr bwMode="auto">
            <a:xfrm>
              <a:off x="418643" y="2531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36" name="Freeform 6">
              <a:extLst>
                <a:ext uri="{FF2B5EF4-FFF2-40B4-BE49-F238E27FC236}">
                  <a16:creationId xmlns:a16="http://schemas.microsoft.com/office/drawing/2014/main" id="{9742486E-9791-4E45-9179-63742128C2DF}"/>
                </a:ext>
              </a:extLst>
            </p:cNvPr>
            <p:cNvSpPr>
              <a:spLocks noEditPoints="1"/>
            </p:cNvSpPr>
            <p:nvPr/>
          </p:nvSpPr>
          <p:spPr bwMode="auto">
            <a:xfrm>
              <a:off x="468269" y="2582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7" name="Group 36">
            <a:extLst>
              <a:ext uri="{FF2B5EF4-FFF2-40B4-BE49-F238E27FC236}">
                <a16:creationId xmlns:a16="http://schemas.microsoft.com/office/drawing/2014/main" id="{5A0925D6-AE00-4B3D-98BD-72FE535BDDBC}"/>
              </a:ext>
            </a:extLst>
          </p:cNvPr>
          <p:cNvGrpSpPr/>
          <p:nvPr/>
        </p:nvGrpSpPr>
        <p:grpSpPr>
          <a:xfrm>
            <a:off x="10973195" y="3208799"/>
            <a:ext cx="713232" cy="713232"/>
            <a:chOff x="418643" y="3578452"/>
            <a:chExt cx="713232" cy="713232"/>
          </a:xfrm>
        </p:grpSpPr>
        <p:sp>
          <p:nvSpPr>
            <p:cNvPr id="40" name="Freeform 5">
              <a:extLst>
                <a:ext uri="{FF2B5EF4-FFF2-40B4-BE49-F238E27FC236}">
                  <a16:creationId xmlns:a16="http://schemas.microsoft.com/office/drawing/2014/main" id="{D0215345-5292-4109-8849-2A287B6EB05C}"/>
                </a:ext>
              </a:extLst>
            </p:cNvPr>
            <p:cNvSpPr>
              <a:spLocks/>
            </p:cNvSpPr>
            <p:nvPr/>
          </p:nvSpPr>
          <p:spPr bwMode="auto">
            <a:xfrm>
              <a:off x="418643" y="357845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41" name="Freeform 6">
              <a:extLst>
                <a:ext uri="{FF2B5EF4-FFF2-40B4-BE49-F238E27FC236}">
                  <a16:creationId xmlns:a16="http://schemas.microsoft.com/office/drawing/2014/main" id="{E3435E36-BFB1-4ACC-9CBB-341A366FCC4B}"/>
                </a:ext>
              </a:extLst>
            </p:cNvPr>
            <p:cNvSpPr>
              <a:spLocks noEditPoints="1"/>
            </p:cNvSpPr>
            <p:nvPr/>
          </p:nvSpPr>
          <p:spPr bwMode="auto">
            <a:xfrm>
              <a:off x="468269" y="362923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151183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Sentinel permissions and roles</a:t>
            </a:r>
          </a:p>
        </p:txBody>
      </p:sp>
      <p:sp>
        <p:nvSpPr>
          <p:cNvPr id="6" name="Text Placeholder 5"/>
          <p:cNvSpPr>
            <a:spLocks noGrp="1"/>
          </p:cNvSpPr>
          <p:nvPr>
            <p:ph type="body" sz="quarter" idx="11"/>
          </p:nvPr>
        </p:nvSpPr>
        <p:spPr/>
        <p:txBody>
          <a:bodyPr/>
          <a:lstStyle/>
          <a:p>
            <a:pPr lvl="1"/>
            <a:r>
              <a:rPr lang="en-US" dirty="0"/>
              <a:t>Azure Sentinel-specific roles</a:t>
            </a:r>
          </a:p>
        </p:txBody>
      </p:sp>
      <p:sp>
        <p:nvSpPr>
          <p:cNvPr id="2" name="Text Placeholder 1"/>
          <p:cNvSpPr>
            <a:spLocks noGrp="1"/>
          </p:cNvSpPr>
          <p:nvPr>
            <p:ph type="body" sz="quarter" idx="15"/>
          </p:nvPr>
        </p:nvSpPr>
        <p:spPr/>
        <p:txBody>
          <a:bodyPr/>
          <a:lstStyle/>
          <a:p>
            <a:pPr lvl="1"/>
            <a:r>
              <a:rPr lang="en-US" dirty="0"/>
              <a:t>Azure roles and Azure Monitor Log Analytics roles</a:t>
            </a:r>
          </a:p>
        </p:txBody>
      </p:sp>
      <p:sp>
        <p:nvSpPr>
          <p:cNvPr id="3" name="Text Placeholder 2"/>
          <p:cNvSpPr>
            <a:spLocks noGrp="1"/>
          </p:cNvSpPr>
          <p:nvPr>
            <p:ph type="body" sz="quarter" idx="17"/>
          </p:nvPr>
        </p:nvSpPr>
        <p:spPr/>
        <p:txBody>
          <a:bodyPr/>
          <a:lstStyle/>
          <a:p>
            <a:pPr lvl="1"/>
            <a:r>
              <a:rPr lang="en-US" dirty="0"/>
              <a:t>Azure Sentinel roles and allowed actions</a:t>
            </a:r>
          </a:p>
        </p:txBody>
      </p:sp>
      <p:grpSp>
        <p:nvGrpSpPr>
          <p:cNvPr id="58" name="Group 57">
            <a:extLst>
              <a:ext uri="{FF2B5EF4-FFF2-40B4-BE49-F238E27FC236}">
                <a16:creationId xmlns:a16="http://schemas.microsoft.com/office/drawing/2014/main" id="{BA15D90A-0A75-4413-A4BF-3C1279A146B3}"/>
              </a:ext>
            </a:extLst>
          </p:cNvPr>
          <p:cNvGrpSpPr/>
          <p:nvPr/>
        </p:nvGrpSpPr>
        <p:grpSpPr>
          <a:xfrm>
            <a:off x="418643" y="4771142"/>
            <a:ext cx="717140" cy="717242"/>
            <a:chOff x="418643" y="4623409"/>
            <a:chExt cx="717140" cy="717242"/>
          </a:xfrm>
        </p:grpSpPr>
        <p:grpSp>
          <p:nvGrpSpPr>
            <p:cNvPr id="59" name="Group 58">
              <a:extLst>
                <a:ext uri="{FF2B5EF4-FFF2-40B4-BE49-F238E27FC236}">
                  <a16:creationId xmlns:a16="http://schemas.microsoft.com/office/drawing/2014/main" id="{570633D8-E48A-455B-831F-1B342187708A}"/>
                </a:ext>
              </a:extLst>
            </p:cNvPr>
            <p:cNvGrpSpPr/>
            <p:nvPr/>
          </p:nvGrpSpPr>
          <p:grpSpPr>
            <a:xfrm>
              <a:off x="418643" y="4623409"/>
              <a:ext cx="717140" cy="717242"/>
              <a:chOff x="418643" y="2533089"/>
              <a:chExt cx="717140" cy="717242"/>
            </a:xfrm>
          </p:grpSpPr>
          <p:sp>
            <p:nvSpPr>
              <p:cNvPr id="61" name="Freeform 5">
                <a:extLst>
                  <a:ext uri="{FF2B5EF4-FFF2-40B4-BE49-F238E27FC236}">
                    <a16:creationId xmlns:a16="http://schemas.microsoft.com/office/drawing/2014/main" id="{FA18E676-7524-4B84-8744-06108698B90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2" name="Freeform 6">
                <a:extLst>
                  <a:ext uri="{FF2B5EF4-FFF2-40B4-BE49-F238E27FC236}">
                    <a16:creationId xmlns:a16="http://schemas.microsoft.com/office/drawing/2014/main" id="{FBCBFCC5-0D01-4F64-B9DA-6E43700D563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0" name="key" title="Icon of a key">
              <a:extLst>
                <a:ext uri="{FF2B5EF4-FFF2-40B4-BE49-F238E27FC236}">
                  <a16:creationId xmlns:a16="http://schemas.microsoft.com/office/drawing/2014/main" id="{38209BAB-9608-486D-8581-3F887AA1D008}"/>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Custom roles and advanced Azure RBAC</a:t>
            </a:r>
          </a:p>
        </p:txBody>
      </p:sp>
      <p:grpSp>
        <p:nvGrpSpPr>
          <p:cNvPr id="63" name="Group 62">
            <a:extLst>
              <a:ext uri="{FF2B5EF4-FFF2-40B4-BE49-F238E27FC236}">
                <a16:creationId xmlns:a16="http://schemas.microsoft.com/office/drawing/2014/main" id="{A8DFE7CB-B52C-46DD-BFC4-9394279796D9}"/>
              </a:ext>
            </a:extLst>
          </p:cNvPr>
          <p:cNvGrpSpPr/>
          <p:nvPr/>
        </p:nvGrpSpPr>
        <p:grpSpPr>
          <a:xfrm>
            <a:off x="418643" y="1931885"/>
            <a:ext cx="717140" cy="717242"/>
            <a:chOff x="418643" y="1487929"/>
            <a:chExt cx="717140" cy="717242"/>
          </a:xfrm>
        </p:grpSpPr>
        <p:grpSp>
          <p:nvGrpSpPr>
            <p:cNvPr id="64" name="Group 63">
              <a:extLst>
                <a:ext uri="{FF2B5EF4-FFF2-40B4-BE49-F238E27FC236}">
                  <a16:creationId xmlns:a16="http://schemas.microsoft.com/office/drawing/2014/main" id="{FBB8AD26-D9DA-4BFB-8684-3B8E73753396}"/>
                </a:ext>
              </a:extLst>
            </p:cNvPr>
            <p:cNvGrpSpPr/>
            <p:nvPr/>
          </p:nvGrpSpPr>
          <p:grpSpPr>
            <a:xfrm>
              <a:off x="418643" y="1487929"/>
              <a:ext cx="717140" cy="717242"/>
              <a:chOff x="418643" y="1487929"/>
              <a:chExt cx="717140" cy="717242"/>
            </a:xfrm>
          </p:grpSpPr>
          <p:sp>
            <p:nvSpPr>
              <p:cNvPr id="66" name="Freeform 5">
                <a:extLst>
                  <a:ext uri="{FF2B5EF4-FFF2-40B4-BE49-F238E27FC236}">
                    <a16:creationId xmlns:a16="http://schemas.microsoft.com/office/drawing/2014/main" id="{9BB9B64F-0887-4402-B95C-E5E5F824006F}"/>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7" name="Freeform 6">
                <a:extLst>
                  <a:ext uri="{FF2B5EF4-FFF2-40B4-BE49-F238E27FC236}">
                    <a16:creationId xmlns:a16="http://schemas.microsoft.com/office/drawing/2014/main" id="{794B8EEE-5ECD-4432-BED9-07CE98119CB2}"/>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5" name="Lock" title="Icon of a padlock">
              <a:extLst>
                <a:ext uri="{FF2B5EF4-FFF2-40B4-BE49-F238E27FC236}">
                  <a16:creationId xmlns:a16="http://schemas.microsoft.com/office/drawing/2014/main" id="{9D2F20E3-035F-4615-BDB8-7EAC024DDD7C}"/>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BE1F0971-E666-4D58-8947-BA30C7101C50}"/>
              </a:ext>
            </a:extLst>
          </p:cNvPr>
          <p:cNvGrpSpPr/>
          <p:nvPr/>
        </p:nvGrpSpPr>
        <p:grpSpPr>
          <a:xfrm>
            <a:off x="418643" y="2878304"/>
            <a:ext cx="717140" cy="717242"/>
            <a:chOff x="418643" y="2533089"/>
            <a:chExt cx="717140" cy="717242"/>
          </a:xfrm>
        </p:grpSpPr>
        <p:grpSp>
          <p:nvGrpSpPr>
            <p:cNvPr id="69" name="Group 68">
              <a:extLst>
                <a:ext uri="{FF2B5EF4-FFF2-40B4-BE49-F238E27FC236}">
                  <a16:creationId xmlns:a16="http://schemas.microsoft.com/office/drawing/2014/main" id="{5171C19D-3240-48E7-A3E5-89C0E62324A9}"/>
                </a:ext>
              </a:extLst>
            </p:cNvPr>
            <p:cNvGrpSpPr/>
            <p:nvPr/>
          </p:nvGrpSpPr>
          <p:grpSpPr>
            <a:xfrm>
              <a:off x="418643" y="2533089"/>
              <a:ext cx="717140" cy="717242"/>
              <a:chOff x="418643" y="2533089"/>
              <a:chExt cx="717140" cy="717242"/>
            </a:xfrm>
          </p:grpSpPr>
          <p:sp>
            <p:nvSpPr>
              <p:cNvPr id="71" name="Freeform 5">
                <a:extLst>
                  <a:ext uri="{FF2B5EF4-FFF2-40B4-BE49-F238E27FC236}">
                    <a16:creationId xmlns:a16="http://schemas.microsoft.com/office/drawing/2014/main" id="{92195360-8F7E-4B87-BF87-9778AA0800E8}"/>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2" name="Freeform 6">
                <a:extLst>
                  <a:ext uri="{FF2B5EF4-FFF2-40B4-BE49-F238E27FC236}">
                    <a16:creationId xmlns:a16="http://schemas.microsoft.com/office/drawing/2014/main" id="{BC585963-81DD-4DA9-82CA-B00BD0A2FED0}"/>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0" name="shield_3" title="Icon of a shield with an exclamation point inside">
              <a:extLst>
                <a:ext uri="{FF2B5EF4-FFF2-40B4-BE49-F238E27FC236}">
                  <a16:creationId xmlns:a16="http://schemas.microsoft.com/office/drawing/2014/main" id="{DF0CF5F3-587B-4A72-B0AB-C479E31C4DD8}"/>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72">
            <a:extLst>
              <a:ext uri="{FF2B5EF4-FFF2-40B4-BE49-F238E27FC236}">
                <a16:creationId xmlns:a16="http://schemas.microsoft.com/office/drawing/2014/main" id="{B8A72063-AA28-4689-B6B0-40E297D1AD55}"/>
              </a:ext>
            </a:extLst>
          </p:cNvPr>
          <p:cNvGrpSpPr/>
          <p:nvPr/>
        </p:nvGrpSpPr>
        <p:grpSpPr>
          <a:xfrm>
            <a:off x="418643" y="3824723"/>
            <a:ext cx="717140" cy="717242"/>
            <a:chOff x="418643" y="3578249"/>
            <a:chExt cx="717140" cy="717242"/>
          </a:xfrm>
        </p:grpSpPr>
        <p:grpSp>
          <p:nvGrpSpPr>
            <p:cNvPr id="74" name="Group 73">
              <a:extLst>
                <a:ext uri="{FF2B5EF4-FFF2-40B4-BE49-F238E27FC236}">
                  <a16:creationId xmlns:a16="http://schemas.microsoft.com/office/drawing/2014/main" id="{4DC14029-BFCF-4F88-B429-95EA6D3725A0}"/>
                </a:ext>
              </a:extLst>
            </p:cNvPr>
            <p:cNvGrpSpPr/>
            <p:nvPr/>
          </p:nvGrpSpPr>
          <p:grpSpPr>
            <a:xfrm>
              <a:off x="418643" y="3578249"/>
              <a:ext cx="717140" cy="717242"/>
              <a:chOff x="418643" y="2533089"/>
              <a:chExt cx="717140" cy="717242"/>
            </a:xfrm>
          </p:grpSpPr>
          <p:sp>
            <p:nvSpPr>
              <p:cNvPr id="76" name="Freeform 5">
                <a:extLst>
                  <a:ext uri="{FF2B5EF4-FFF2-40B4-BE49-F238E27FC236}">
                    <a16:creationId xmlns:a16="http://schemas.microsoft.com/office/drawing/2014/main" id="{6DEF6BBB-C6C9-4E0C-91A2-CF86E0A022F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7" name="Freeform 6">
                <a:extLst>
                  <a:ext uri="{FF2B5EF4-FFF2-40B4-BE49-F238E27FC236}">
                    <a16:creationId xmlns:a16="http://schemas.microsoft.com/office/drawing/2014/main" id="{B2525608-D266-462A-84C8-F985111B103C}"/>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5" name="safe" title="Icon of a locked safe">
              <a:extLst>
                <a:ext uri="{FF2B5EF4-FFF2-40B4-BE49-F238E27FC236}">
                  <a16:creationId xmlns:a16="http://schemas.microsoft.com/office/drawing/2014/main" id="{FB4A5F06-995D-45F5-9772-A063C7F3A115}"/>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329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Manage Azure Sentinel settings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814424" y="1120690"/>
            <a:ext cx="10383899" cy="777240"/>
          </a:xfrm>
        </p:spPr>
        <p:txBody>
          <a:bodyPr/>
          <a:lstStyle/>
          <a:p>
            <a:pPr>
              <a:lnSpc>
                <a:spcPct val="100000"/>
              </a:lnSpc>
            </a:pPr>
            <a:r>
              <a:rPr lang="en-US" sz="2000" dirty="0"/>
              <a:t>Azure Sentinel Environment Settings are managed in two areas. In Azure Sentinel and in the Log Analytics workspace where Azure Sentinel resides. To configure Log Retention:</a:t>
            </a:r>
          </a:p>
        </p:txBody>
      </p:sp>
      <p:pic>
        <p:nvPicPr>
          <p:cNvPr id="6" name="Picture 5" descr="A screenshot of a computer&#10;&#10;Description automatically generated with medium confidence">
            <a:extLst>
              <a:ext uri="{FF2B5EF4-FFF2-40B4-BE49-F238E27FC236}">
                <a16:creationId xmlns:a16="http://schemas.microsoft.com/office/drawing/2014/main" id="{26FC656F-9AC2-472E-A439-DE3C61ACB404}"/>
              </a:ext>
            </a:extLst>
          </p:cNvPr>
          <p:cNvPicPr>
            <a:picLocks noChangeAspect="1"/>
          </p:cNvPicPr>
          <p:nvPr/>
        </p:nvPicPr>
        <p:blipFill>
          <a:blip r:embed="rId3"/>
          <a:stretch>
            <a:fillRect/>
          </a:stretch>
        </p:blipFill>
        <p:spPr>
          <a:xfrm>
            <a:off x="1488849" y="1897930"/>
            <a:ext cx="9214301" cy="4655142"/>
          </a:xfrm>
          <a:prstGeom prst="rect">
            <a:avLst/>
          </a:prstGeom>
        </p:spPr>
      </p:pic>
    </p:spTree>
    <p:extLst>
      <p:ext uri="{BB962C8B-B14F-4D97-AF65-F5344CB8AC3E}">
        <p14:creationId xmlns:p14="http://schemas.microsoft.com/office/powerpoint/2010/main" val="35005112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Manage workspaces across tenants using Azure Lighthouse</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456897"/>
            <a:ext cx="11340811" cy="2051844"/>
          </a:xfrm>
          <a:prstGeom prst="rect">
            <a:avLst/>
          </a:prstGeom>
        </p:spPr>
        <p:txBody>
          <a:bodyPr lIns="0" rIns="0">
            <a:normAutofit/>
          </a:bodyPr>
          <a:lstStyle/>
          <a:p>
            <a:pPr lvl="1"/>
            <a:r>
              <a:rPr lang="en-US" dirty="0"/>
              <a:t>If you are required to manage an Azure Sentinel workspace not in your tenant, implementing Azure Lighthouse will provide the option to enable your access to the tenant. Once Azure Lighthouse is onboarded, use the directory + subscription selector on the Azure portal to select all the subscriptions containing workspaces you manage.</a:t>
            </a:r>
          </a:p>
        </p:txBody>
      </p:sp>
    </p:spTree>
    <p:extLst>
      <p:ext uri="{BB962C8B-B14F-4D97-AF65-F5344CB8AC3E}">
        <p14:creationId xmlns:p14="http://schemas.microsoft.com/office/powerpoint/2010/main" val="24101447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30964876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Query logs in Azure Sentinel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7161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Use the Logs page to view data tables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Query the most used tables using Azure Sentinel</a:t>
            </a:r>
          </a:p>
        </p:txBody>
      </p:sp>
    </p:spTree>
    <p:extLst>
      <p:ext uri="{BB962C8B-B14F-4D97-AF65-F5344CB8AC3E}">
        <p14:creationId xmlns:p14="http://schemas.microsoft.com/office/powerpoint/2010/main" val="6734647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Module 5:</a:t>
            </a:r>
            <a:br>
              <a:rPr lang="en-US" sz="3600" dirty="0">
                <a:solidFill>
                  <a:schemeClr val="tx1"/>
                </a:solidFill>
              </a:rPr>
            </a:br>
            <a:r>
              <a:rPr lang="en-US" sz="3600" dirty="0">
                <a:solidFill>
                  <a:schemeClr val="tx1"/>
                </a:solidFill>
              </a:rPr>
              <a:t>Configure your Azure Sentinel environment</a:t>
            </a:r>
          </a:p>
        </p:txBody>
      </p:sp>
    </p:spTree>
    <p:extLst>
      <p:ext uri="{BB962C8B-B14F-4D97-AF65-F5344CB8AC3E}">
        <p14:creationId xmlns:p14="http://schemas.microsoft.com/office/powerpoint/2010/main" val="21823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270810"/>
            <a:ext cx="11341268" cy="680196"/>
          </a:xfrm>
        </p:spPr>
        <p:txBody>
          <a:bodyPr/>
          <a:lstStyle/>
          <a:p>
            <a:r>
              <a:rPr lang="en-US" dirty="0"/>
              <a:t>Query logs in the logs page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20156" y="1035848"/>
            <a:ext cx="10383899" cy="777240"/>
          </a:xfrm>
        </p:spPr>
        <p:txBody>
          <a:bodyPr/>
          <a:lstStyle/>
          <a:p>
            <a:pPr>
              <a:lnSpc>
                <a:spcPct val="100000"/>
              </a:lnSpc>
            </a:pPr>
            <a:r>
              <a:rPr lang="en-US" sz="2000" dirty="0"/>
              <a:t>The query window allows you to run queries, save queries, run saved queries, create a new alert rule, and export.</a:t>
            </a:r>
          </a:p>
        </p:txBody>
      </p:sp>
      <p:pic>
        <p:nvPicPr>
          <p:cNvPr id="5" name="Picture 4" descr="Graphical user interface, application&#10;&#10;Description automatically generated">
            <a:extLst>
              <a:ext uri="{FF2B5EF4-FFF2-40B4-BE49-F238E27FC236}">
                <a16:creationId xmlns:a16="http://schemas.microsoft.com/office/drawing/2014/main" id="{B9A94141-3D6D-4ACD-82B6-80E296BFE003}"/>
              </a:ext>
            </a:extLst>
          </p:cNvPr>
          <p:cNvPicPr>
            <a:picLocks noChangeAspect="1"/>
          </p:cNvPicPr>
          <p:nvPr/>
        </p:nvPicPr>
        <p:blipFill>
          <a:blip r:embed="rId3"/>
          <a:stretch>
            <a:fillRect/>
          </a:stretch>
        </p:blipFill>
        <p:spPr>
          <a:xfrm>
            <a:off x="1450293" y="1813088"/>
            <a:ext cx="9291414" cy="4689260"/>
          </a:xfrm>
          <a:prstGeom prst="rect">
            <a:avLst/>
          </a:prstGeom>
        </p:spPr>
      </p:pic>
    </p:spTree>
    <p:extLst>
      <p:ext uri="{BB962C8B-B14F-4D97-AF65-F5344CB8AC3E}">
        <p14:creationId xmlns:p14="http://schemas.microsoft.com/office/powerpoint/2010/main" val="24739519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418643" y="440494"/>
            <a:ext cx="11341268" cy="680196"/>
          </a:xfrm>
        </p:spPr>
        <p:txBody>
          <a:bodyPr/>
          <a:lstStyle/>
          <a:p>
            <a:r>
              <a:rPr lang="en-US" dirty="0"/>
              <a:t>Understand Azure Sentinel tables</a:t>
            </a:r>
          </a:p>
        </p:txBody>
      </p:sp>
      <p:graphicFrame>
        <p:nvGraphicFramePr>
          <p:cNvPr id="3" name="Table 12">
            <a:extLst>
              <a:ext uri="{FF2B5EF4-FFF2-40B4-BE49-F238E27FC236}">
                <a16:creationId xmlns:a16="http://schemas.microsoft.com/office/drawing/2014/main" id="{3605E782-67D9-4E4C-9955-AAAEDA996166}"/>
              </a:ext>
            </a:extLst>
          </p:cNvPr>
          <p:cNvGraphicFramePr>
            <a:graphicFrameLocks noGrp="1"/>
          </p:cNvGraphicFramePr>
          <p:nvPr>
            <p:extLst>
              <p:ext uri="{D42A27DB-BD31-4B8C-83A1-F6EECF244321}">
                <p14:modId xmlns:p14="http://schemas.microsoft.com/office/powerpoint/2010/main" val="729483130"/>
              </p:ext>
            </p:extLst>
          </p:nvPr>
        </p:nvGraphicFramePr>
        <p:xfrm>
          <a:off x="418643" y="1457177"/>
          <a:ext cx="10534701" cy="2786180"/>
        </p:xfrm>
        <a:graphic>
          <a:graphicData uri="http://schemas.openxmlformats.org/drawingml/2006/table">
            <a:tbl>
              <a:tblPr firstRow="1" bandRow="1">
                <a:tableStyleId>{5C22544A-7EE6-4342-B048-85BDC9FD1C3A}</a:tableStyleId>
              </a:tblPr>
              <a:tblGrid>
                <a:gridCol w="3543819">
                  <a:extLst>
                    <a:ext uri="{9D8B030D-6E8A-4147-A177-3AD203B41FA5}">
                      <a16:colId xmlns:a16="http://schemas.microsoft.com/office/drawing/2014/main" val="3419358315"/>
                    </a:ext>
                  </a:extLst>
                </a:gridCol>
                <a:gridCol w="6990882">
                  <a:extLst>
                    <a:ext uri="{9D8B030D-6E8A-4147-A177-3AD203B41FA5}">
                      <a16:colId xmlns:a16="http://schemas.microsoft.com/office/drawing/2014/main" val="2428792440"/>
                    </a:ext>
                  </a:extLst>
                </a:gridCol>
              </a:tblGrid>
              <a:tr h="478093">
                <a:tc>
                  <a:txBody>
                    <a:bodyPr/>
                    <a:lstStyle/>
                    <a:p>
                      <a:r>
                        <a:rPr lang="en-US" sz="2000" dirty="0">
                          <a:solidFill>
                            <a:schemeClr val="tx1"/>
                          </a:solidFill>
                          <a:latin typeface="+mj-lt"/>
                        </a:rPr>
                        <a:t>Table:</a:t>
                      </a:r>
                    </a:p>
                  </a:txBody>
                  <a:tcPr marL="89642" marR="89642" marT="89642" marB="89642">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Description</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185272790"/>
                  </a:ext>
                </a:extLst>
              </a:tr>
              <a:tr h="44298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err="1">
                          <a:ln>
                            <a:noFill/>
                          </a:ln>
                          <a:solidFill>
                            <a:srgbClr val="000000"/>
                          </a:solidFill>
                          <a:effectLst/>
                          <a:uLnTx/>
                          <a:uFillTx/>
                          <a:latin typeface="+mj-lt"/>
                          <a:ea typeface="+mn-ea"/>
                          <a:cs typeface="+mn-cs"/>
                        </a:rPr>
                        <a:t>SecurityAlert</a:t>
                      </a:r>
                      <a:endParaRPr kumimoji="0" lang="en-US" sz="1800" b="0" i="0" u="none" strike="noStrike" kern="1200" cap="none" spc="0" normalizeH="0" baseline="0" dirty="0">
                        <a:ln>
                          <a:noFill/>
                        </a:ln>
                        <a:solidFill>
                          <a:srgbClr val="000000"/>
                        </a:solidFill>
                        <a:effectLst/>
                        <a:uLnTx/>
                        <a:uFillTx/>
                        <a:latin typeface="+mj-lt"/>
                        <a:ea typeface="+mn-ea"/>
                        <a:cs typeface="+mn-cs"/>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Contains Alerts Generated from Sentinel Analytical Rules. Also, it could include Alerts created directly from a Sentinel Data Connector</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SecurityIncident</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Alerts can generate Incidents. Incidents are related to Alert(s).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ThreatIntelligenceIndictor</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Contains user-created or data connector ingested Indicators such as File Hashes, IP Addresses, Domains.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Watchlist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An Azure Sentinel watchlist contains imported data.</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bl>
          </a:graphicData>
        </a:graphic>
      </p:graphicFrame>
    </p:spTree>
    <p:extLst>
      <p:ext uri="{BB962C8B-B14F-4D97-AF65-F5344CB8AC3E}">
        <p14:creationId xmlns:p14="http://schemas.microsoft.com/office/powerpoint/2010/main" val="12005762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418643" y="440494"/>
            <a:ext cx="11341268" cy="680196"/>
          </a:xfrm>
        </p:spPr>
        <p:txBody>
          <a:bodyPr/>
          <a:lstStyle/>
          <a:p>
            <a:r>
              <a:rPr lang="en-US" dirty="0"/>
              <a:t>Understand common tables</a:t>
            </a:r>
          </a:p>
        </p:txBody>
      </p:sp>
      <p:graphicFrame>
        <p:nvGraphicFramePr>
          <p:cNvPr id="3" name="Table 12">
            <a:extLst>
              <a:ext uri="{FF2B5EF4-FFF2-40B4-BE49-F238E27FC236}">
                <a16:creationId xmlns:a16="http://schemas.microsoft.com/office/drawing/2014/main" id="{3605E782-67D9-4E4C-9955-AAAEDA996166}"/>
              </a:ext>
            </a:extLst>
          </p:cNvPr>
          <p:cNvGraphicFramePr>
            <a:graphicFrameLocks noGrp="1"/>
          </p:cNvGraphicFramePr>
          <p:nvPr>
            <p:extLst>
              <p:ext uri="{D42A27DB-BD31-4B8C-83A1-F6EECF244321}">
                <p14:modId xmlns:p14="http://schemas.microsoft.com/office/powerpoint/2010/main" val="1417368505"/>
              </p:ext>
            </p:extLst>
          </p:nvPr>
        </p:nvGraphicFramePr>
        <p:xfrm>
          <a:off x="418643" y="1457177"/>
          <a:ext cx="10534701" cy="5020124"/>
        </p:xfrm>
        <a:graphic>
          <a:graphicData uri="http://schemas.openxmlformats.org/drawingml/2006/table">
            <a:tbl>
              <a:tblPr firstRow="1" bandRow="1">
                <a:tableStyleId>{5C22544A-7EE6-4342-B048-85BDC9FD1C3A}</a:tableStyleId>
              </a:tblPr>
              <a:tblGrid>
                <a:gridCol w="3543819">
                  <a:extLst>
                    <a:ext uri="{9D8B030D-6E8A-4147-A177-3AD203B41FA5}">
                      <a16:colId xmlns:a16="http://schemas.microsoft.com/office/drawing/2014/main" val="3419358315"/>
                    </a:ext>
                  </a:extLst>
                </a:gridCol>
                <a:gridCol w="6990882">
                  <a:extLst>
                    <a:ext uri="{9D8B030D-6E8A-4147-A177-3AD203B41FA5}">
                      <a16:colId xmlns:a16="http://schemas.microsoft.com/office/drawing/2014/main" val="2428792440"/>
                    </a:ext>
                  </a:extLst>
                </a:gridCol>
              </a:tblGrid>
              <a:tr h="478093">
                <a:tc>
                  <a:txBody>
                    <a:bodyPr/>
                    <a:lstStyle/>
                    <a:p>
                      <a:r>
                        <a:rPr lang="en-US" sz="2000" dirty="0">
                          <a:solidFill>
                            <a:schemeClr val="tx1"/>
                          </a:solidFill>
                          <a:latin typeface="+mj-lt"/>
                        </a:rPr>
                        <a:t>Table:</a:t>
                      </a:r>
                    </a:p>
                  </a:txBody>
                  <a:tcPr marL="89642" marR="89642" marT="89642" marB="89642">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Description</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185272790"/>
                  </a:ext>
                </a:extLst>
              </a:tr>
              <a:tr h="44298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err="1">
                          <a:ln>
                            <a:noFill/>
                          </a:ln>
                          <a:solidFill>
                            <a:srgbClr val="000000"/>
                          </a:solidFill>
                          <a:effectLst/>
                          <a:uLnTx/>
                          <a:uFillTx/>
                          <a:latin typeface="+mj-lt"/>
                          <a:ea typeface="+mn-ea"/>
                          <a:cs typeface="+mn-cs"/>
                        </a:rPr>
                        <a:t>AzureActivity</a:t>
                      </a:r>
                      <a:r>
                        <a:rPr kumimoji="0" lang="en-US" sz="1800" b="0" i="0" u="none" strike="noStrike" kern="1200" cap="none" spc="0" normalizeH="0" baseline="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Entries from the Azure Activity log</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AzureDiagnostics</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Stores resource logs for services that use Azure Diagnostics mode. </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AuditLogs</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Audit log for Azure Active Directory.</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CommonSecurityLog</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Syslog messages using the Common Event Format (CEF).</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OfficeActivity</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Audit logs for Office 365 tenants (Exchange, SharePoint and Teams).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5636110"/>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SecurityEvent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Security events collected from windows devices.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9231733"/>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SigninLogs</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Azure Activity Directory Sign in logs.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795063"/>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Syslog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Syslog events on Linux computers using the Log Analytics agent.</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7680784"/>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j-lt"/>
                          <a:ea typeface="+mn-ea"/>
                          <a:cs typeface="+mn-cs"/>
                        </a:rPr>
                        <a:t>Event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Sysmon Events collected from a Windows host.</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5096141"/>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WindowsFirewall</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Windows Firewall Events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63019954"/>
                  </a:ext>
                </a:extLst>
              </a:tr>
            </a:tbl>
          </a:graphicData>
        </a:graphic>
      </p:graphicFrame>
    </p:spTree>
    <p:extLst>
      <p:ext uri="{BB962C8B-B14F-4D97-AF65-F5344CB8AC3E}">
        <p14:creationId xmlns:p14="http://schemas.microsoft.com/office/powerpoint/2010/main" val="16113995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418643" y="440494"/>
            <a:ext cx="11341268" cy="680196"/>
          </a:xfrm>
        </p:spPr>
        <p:txBody>
          <a:bodyPr/>
          <a:lstStyle/>
          <a:p>
            <a:r>
              <a:rPr lang="en-US" dirty="0"/>
              <a:t>Understand Microsoft 365 Defender tables</a:t>
            </a:r>
          </a:p>
        </p:txBody>
      </p:sp>
      <p:graphicFrame>
        <p:nvGraphicFramePr>
          <p:cNvPr id="3" name="Table 12">
            <a:extLst>
              <a:ext uri="{FF2B5EF4-FFF2-40B4-BE49-F238E27FC236}">
                <a16:creationId xmlns:a16="http://schemas.microsoft.com/office/drawing/2014/main" id="{3605E782-67D9-4E4C-9955-AAAEDA996166}"/>
              </a:ext>
            </a:extLst>
          </p:cNvPr>
          <p:cNvGraphicFramePr>
            <a:graphicFrameLocks noGrp="1"/>
          </p:cNvGraphicFramePr>
          <p:nvPr>
            <p:extLst>
              <p:ext uri="{D42A27DB-BD31-4B8C-83A1-F6EECF244321}">
                <p14:modId xmlns:p14="http://schemas.microsoft.com/office/powerpoint/2010/main" val="2990578639"/>
              </p:ext>
            </p:extLst>
          </p:nvPr>
        </p:nvGraphicFramePr>
        <p:xfrm>
          <a:off x="418643" y="1457177"/>
          <a:ext cx="10534701" cy="4810360"/>
        </p:xfrm>
        <a:graphic>
          <a:graphicData uri="http://schemas.openxmlformats.org/drawingml/2006/table">
            <a:tbl>
              <a:tblPr firstRow="1" bandRow="1">
                <a:tableStyleId>{5C22544A-7EE6-4342-B048-85BDC9FD1C3A}</a:tableStyleId>
              </a:tblPr>
              <a:tblGrid>
                <a:gridCol w="3543819">
                  <a:extLst>
                    <a:ext uri="{9D8B030D-6E8A-4147-A177-3AD203B41FA5}">
                      <a16:colId xmlns:a16="http://schemas.microsoft.com/office/drawing/2014/main" val="3419358315"/>
                    </a:ext>
                  </a:extLst>
                </a:gridCol>
                <a:gridCol w="6990882">
                  <a:extLst>
                    <a:ext uri="{9D8B030D-6E8A-4147-A177-3AD203B41FA5}">
                      <a16:colId xmlns:a16="http://schemas.microsoft.com/office/drawing/2014/main" val="2428792440"/>
                    </a:ext>
                  </a:extLst>
                </a:gridCol>
              </a:tblGrid>
              <a:tr h="478093">
                <a:tc>
                  <a:txBody>
                    <a:bodyPr/>
                    <a:lstStyle/>
                    <a:p>
                      <a:r>
                        <a:rPr lang="en-US" sz="2000" dirty="0">
                          <a:solidFill>
                            <a:schemeClr val="tx1"/>
                          </a:solidFill>
                          <a:latin typeface="+mj-lt"/>
                        </a:rPr>
                        <a:t>Table:</a:t>
                      </a:r>
                    </a:p>
                  </a:txBody>
                  <a:tcPr marL="89642" marR="89642" marT="89642" marB="89642">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j-lt"/>
                          <a:ea typeface="+mn-ea"/>
                          <a:cs typeface="+mn-cs"/>
                        </a:rPr>
                        <a:t>Description</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185272790"/>
                  </a:ext>
                </a:extLst>
              </a:tr>
              <a:tr h="44298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err="1">
                          <a:ln>
                            <a:noFill/>
                          </a:ln>
                          <a:solidFill>
                            <a:srgbClr val="000000"/>
                          </a:solidFill>
                          <a:effectLst/>
                          <a:uLnTx/>
                          <a:uFillTx/>
                          <a:latin typeface="+mj-lt"/>
                          <a:ea typeface="+mn-ea"/>
                          <a:cs typeface="+mn-cs"/>
                        </a:rPr>
                        <a:t>DeviceEvents</a:t>
                      </a:r>
                      <a:r>
                        <a:rPr kumimoji="0" lang="en-US" sz="1800" b="0" i="0" u="none" strike="noStrike" kern="1200" cap="none" spc="0" normalizeH="0" baseline="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Device events table contains information about various event types.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DeviceFileEvents</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File creation, modification, and other file system events.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DeviceImageLoadEvents</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DLL loading events.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DeviceInfo</a:t>
                      </a:r>
                      <a:endParaRPr kumimoji="0" lang="en-US" sz="1800" b="0" i="0" u="none" strike="noStrike" kern="1200" cap="none" spc="0" normalizeH="0" baseline="0" noProof="0" dirty="0">
                        <a:ln>
                          <a:noFill/>
                        </a:ln>
                        <a:solidFill>
                          <a:srgbClr val="000000"/>
                        </a:solidFill>
                        <a:effectLst/>
                        <a:uLnTx/>
                        <a:uFillTx/>
                        <a:latin typeface="+mj-lt"/>
                        <a:ea typeface="+mn-ea"/>
                        <a:cs typeface="+mn-cs"/>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Including their OS version, active users, and computer name.</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DeviceLogonEvents</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User logons and other authentication events.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87962620"/>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DeviceNetworkEvents</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Network connections and related events.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7942608"/>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DeviceNetworkInfo</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Including network adapters, IP and MAC addresses, and connected networks or domains.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84298101"/>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DeviceProcessEvents</a:t>
                      </a:r>
                      <a:endParaRPr kumimoji="0" lang="en-US" sz="1800" b="0" i="0" u="none" strike="noStrike" kern="1200" cap="none" spc="0" normalizeH="0" baseline="0" noProof="0" dirty="0">
                        <a:ln>
                          <a:noFill/>
                        </a:ln>
                        <a:solidFill>
                          <a:srgbClr val="000000"/>
                        </a:solidFill>
                        <a:effectLst/>
                        <a:uLnTx/>
                        <a:uFillTx/>
                        <a:latin typeface="+mj-lt"/>
                        <a:ea typeface="+mn-ea"/>
                        <a:cs typeface="+mn-cs"/>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Process creation and related events.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0957442"/>
                  </a:ext>
                </a:extLst>
              </a:tr>
              <a:tr h="448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mj-lt"/>
                          <a:ea typeface="+mn-ea"/>
                          <a:cs typeface="+mn-cs"/>
                        </a:rPr>
                        <a:t>DeviceRegistryEvents</a:t>
                      </a:r>
                      <a:r>
                        <a:rPr kumimoji="0" lang="en-US" sz="1800" b="0" i="0" u="none" strike="noStrike" kern="1200" cap="none" spc="0" normalizeH="0" baseline="0" noProof="0" dirty="0">
                          <a:ln>
                            <a:noFill/>
                          </a:ln>
                          <a:solidFill>
                            <a:srgbClr val="000000"/>
                          </a:solidFill>
                          <a:effectLst/>
                          <a:uLnTx/>
                          <a:uFillTx/>
                          <a:latin typeface="+mj-lt"/>
                          <a:ea typeface="+mn-ea"/>
                          <a:cs typeface="+mn-cs"/>
                        </a:rPr>
                        <a:t>	</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700" dirty="0">
                          <a:solidFill>
                            <a:schemeClr val="tx1"/>
                          </a:solidFill>
                        </a:rPr>
                        <a:t>Creation and modification of registry entries.</a:t>
                      </a:r>
                    </a:p>
                  </a:txBody>
                  <a:tcPr marL="89642" marR="89642"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20576800"/>
                  </a:ext>
                </a:extLst>
              </a:tr>
            </a:tbl>
          </a:graphicData>
        </a:graphic>
      </p:graphicFrame>
    </p:spTree>
    <p:extLst>
      <p:ext uri="{BB962C8B-B14F-4D97-AF65-F5344CB8AC3E}">
        <p14:creationId xmlns:p14="http://schemas.microsoft.com/office/powerpoint/2010/main" val="27656379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08033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4: Use watchlists in Azure Sentinel</a:t>
            </a: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13414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Create a watchlist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Use KQL to access the watchlist in Azure Sentinel</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55654" y="399411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5651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Plan for Azure Sentinel watchlists</a:t>
            </a:r>
          </a:p>
        </p:txBody>
      </p:sp>
      <p:grpSp>
        <p:nvGrpSpPr>
          <p:cNvPr id="5" name="Group 4">
            <a:extLst>
              <a:ext uri="{FF2B5EF4-FFF2-40B4-BE49-F238E27FC236}">
                <a16:creationId xmlns:a16="http://schemas.microsoft.com/office/drawing/2014/main" id="{8C7E4C30-545D-4E18-9406-7C30588EEC14}"/>
              </a:ext>
            </a:extLst>
          </p:cNvPr>
          <p:cNvGrpSpPr/>
          <p:nvPr/>
        </p:nvGrpSpPr>
        <p:grpSpPr>
          <a:xfrm>
            <a:off x="418643" y="1484526"/>
            <a:ext cx="713232" cy="713232"/>
            <a:chOff x="418643" y="1484526"/>
            <a:chExt cx="713232" cy="713232"/>
          </a:xfrm>
        </p:grpSpPr>
        <p:sp>
          <p:nvSpPr>
            <p:cNvPr id="30" name="Freeform 5">
              <a:extLst>
                <a:ext uri="{FF2B5EF4-FFF2-40B4-BE49-F238E27FC236}">
                  <a16:creationId xmlns:a16="http://schemas.microsoft.com/office/drawing/2014/main" id="{4EF86BE8-7204-410E-9DBC-A945486939F9}"/>
                </a:ext>
              </a:extLst>
            </p:cNvPr>
            <p:cNvSpPr>
              <a:spLocks/>
            </p:cNvSpPr>
            <p:nvPr/>
          </p:nvSpPr>
          <p:spPr bwMode="auto">
            <a:xfrm>
              <a:off x="418643" y="148452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31" name="Freeform 6">
              <a:extLst>
                <a:ext uri="{FF2B5EF4-FFF2-40B4-BE49-F238E27FC236}">
                  <a16:creationId xmlns:a16="http://schemas.microsoft.com/office/drawing/2014/main" id="{389C9811-194A-4AD9-9D1E-5AE8BE5B1762}"/>
                </a:ext>
              </a:extLst>
            </p:cNvPr>
            <p:cNvSpPr>
              <a:spLocks noEditPoints="1"/>
            </p:cNvSpPr>
            <p:nvPr/>
          </p:nvSpPr>
          <p:spPr bwMode="auto">
            <a:xfrm>
              <a:off x="468269" y="153530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Investigating threats and responding to incidents quickly with the rapid import of IP addresses, file hashes, and other data from CSV files. Once imported, you can use watchlist name-value pairs for joins and filters in alert rules, threat hunting, workbooks, notebooks, and general queries.</a:t>
            </a:r>
          </a:p>
        </p:txBody>
      </p:sp>
      <p:grpSp>
        <p:nvGrpSpPr>
          <p:cNvPr id="7" name="Group 6">
            <a:extLst>
              <a:ext uri="{FF2B5EF4-FFF2-40B4-BE49-F238E27FC236}">
                <a16:creationId xmlns:a16="http://schemas.microsoft.com/office/drawing/2014/main" id="{1B66D064-CB4B-4695-9C48-839E024B9FDB}"/>
              </a:ext>
            </a:extLst>
          </p:cNvPr>
          <p:cNvGrpSpPr/>
          <p:nvPr/>
        </p:nvGrpSpPr>
        <p:grpSpPr>
          <a:xfrm>
            <a:off x="418643" y="2531489"/>
            <a:ext cx="713232" cy="713232"/>
            <a:chOff x="418643" y="2531489"/>
            <a:chExt cx="713232" cy="713232"/>
          </a:xfrm>
        </p:grpSpPr>
        <p:sp>
          <p:nvSpPr>
            <p:cNvPr id="33" name="Freeform 5">
              <a:extLst>
                <a:ext uri="{FF2B5EF4-FFF2-40B4-BE49-F238E27FC236}">
                  <a16:creationId xmlns:a16="http://schemas.microsoft.com/office/drawing/2014/main" id="{CC642717-6A5B-4DB8-B2FB-5D4F4E6B731F}"/>
                </a:ext>
              </a:extLst>
            </p:cNvPr>
            <p:cNvSpPr>
              <a:spLocks/>
            </p:cNvSpPr>
            <p:nvPr/>
          </p:nvSpPr>
          <p:spPr bwMode="auto">
            <a:xfrm>
              <a:off x="418643" y="2531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35" name="Freeform 6">
              <a:extLst>
                <a:ext uri="{FF2B5EF4-FFF2-40B4-BE49-F238E27FC236}">
                  <a16:creationId xmlns:a16="http://schemas.microsoft.com/office/drawing/2014/main" id="{211AA71C-D109-4246-B184-9A140C2571CD}"/>
                </a:ext>
              </a:extLst>
            </p:cNvPr>
            <p:cNvSpPr>
              <a:spLocks noEditPoints="1"/>
            </p:cNvSpPr>
            <p:nvPr/>
          </p:nvSpPr>
          <p:spPr bwMode="auto">
            <a:xfrm>
              <a:off x="468269" y="2582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Importing business data as a watchlist. For example, import user lists with privileged system access, or terminated employees, and then use the watchlist to create allow and deny lists used to detect or prevent those users from logging in to the network.</a:t>
            </a:r>
          </a:p>
        </p:txBody>
      </p:sp>
      <p:grpSp>
        <p:nvGrpSpPr>
          <p:cNvPr id="8" name="Group 7">
            <a:extLst>
              <a:ext uri="{FF2B5EF4-FFF2-40B4-BE49-F238E27FC236}">
                <a16:creationId xmlns:a16="http://schemas.microsoft.com/office/drawing/2014/main" id="{C0D0BA1B-5735-48F4-8A8C-5D183AF65DD5}"/>
              </a:ext>
            </a:extLst>
          </p:cNvPr>
          <p:cNvGrpSpPr/>
          <p:nvPr/>
        </p:nvGrpSpPr>
        <p:grpSpPr>
          <a:xfrm>
            <a:off x="418643" y="3578452"/>
            <a:ext cx="713232" cy="713232"/>
            <a:chOff x="418643" y="3578452"/>
            <a:chExt cx="713232" cy="713232"/>
          </a:xfrm>
        </p:grpSpPr>
        <p:sp>
          <p:nvSpPr>
            <p:cNvPr id="40" name="Freeform 5">
              <a:extLst>
                <a:ext uri="{FF2B5EF4-FFF2-40B4-BE49-F238E27FC236}">
                  <a16:creationId xmlns:a16="http://schemas.microsoft.com/office/drawing/2014/main" id="{E6665044-411A-4EDC-BD20-5FFFEB66EFC3}"/>
                </a:ext>
              </a:extLst>
            </p:cNvPr>
            <p:cNvSpPr>
              <a:spLocks/>
            </p:cNvSpPr>
            <p:nvPr/>
          </p:nvSpPr>
          <p:spPr bwMode="auto">
            <a:xfrm>
              <a:off x="418643" y="357845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43" name="Freeform 6">
              <a:extLst>
                <a:ext uri="{FF2B5EF4-FFF2-40B4-BE49-F238E27FC236}">
                  <a16:creationId xmlns:a16="http://schemas.microsoft.com/office/drawing/2014/main" id="{2FCD66BC-C977-458B-95AB-D5E9818A8C79}"/>
                </a:ext>
              </a:extLst>
            </p:cNvPr>
            <p:cNvSpPr>
              <a:spLocks noEditPoints="1"/>
            </p:cNvSpPr>
            <p:nvPr/>
          </p:nvSpPr>
          <p:spPr bwMode="auto">
            <a:xfrm>
              <a:off x="468269" y="362923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p:txBody>
          <a:bodyPr/>
          <a:lstStyle/>
          <a:p>
            <a:pPr lvl="1"/>
            <a:r>
              <a:rPr lang="en-US" dirty="0"/>
              <a:t>Reducing alert fatigue. Create allow lists to suppress alerts from a group of users, such as users from authorized IP addresses that perform tasks that would normally trigger the alert, and prevent benign events from becoming alerts.</a:t>
            </a:r>
          </a:p>
        </p:txBody>
      </p:sp>
      <p:grpSp>
        <p:nvGrpSpPr>
          <p:cNvPr id="9" name="Group 8">
            <a:extLst>
              <a:ext uri="{FF2B5EF4-FFF2-40B4-BE49-F238E27FC236}">
                <a16:creationId xmlns:a16="http://schemas.microsoft.com/office/drawing/2014/main" id="{3C313E2F-3649-406E-B3E9-348EA4FC122F}"/>
              </a:ext>
            </a:extLst>
          </p:cNvPr>
          <p:cNvGrpSpPr/>
          <p:nvPr/>
        </p:nvGrpSpPr>
        <p:grpSpPr>
          <a:xfrm>
            <a:off x="418643" y="4625414"/>
            <a:ext cx="713232" cy="713232"/>
            <a:chOff x="418643" y="4625414"/>
            <a:chExt cx="713232" cy="713232"/>
          </a:xfrm>
        </p:grpSpPr>
        <p:sp>
          <p:nvSpPr>
            <p:cNvPr id="48" name="Freeform 5">
              <a:extLst>
                <a:ext uri="{FF2B5EF4-FFF2-40B4-BE49-F238E27FC236}">
                  <a16:creationId xmlns:a16="http://schemas.microsoft.com/office/drawing/2014/main" id="{91DE3586-008F-4600-8A7F-C3E740A1FFCB}"/>
                </a:ext>
              </a:extLst>
            </p:cNvPr>
            <p:cNvSpPr>
              <a:spLocks/>
            </p:cNvSpPr>
            <p:nvPr/>
          </p:nvSpPr>
          <p:spPr bwMode="auto">
            <a:xfrm>
              <a:off x="418643" y="4625414"/>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4</a:t>
              </a:r>
            </a:p>
          </p:txBody>
        </p:sp>
        <p:sp>
          <p:nvSpPr>
            <p:cNvPr id="50" name="Freeform 6">
              <a:extLst>
                <a:ext uri="{FF2B5EF4-FFF2-40B4-BE49-F238E27FC236}">
                  <a16:creationId xmlns:a16="http://schemas.microsoft.com/office/drawing/2014/main" id="{64715A52-EAC5-435B-ADDC-008F9A8E1BBF}"/>
                </a:ext>
              </a:extLst>
            </p:cNvPr>
            <p:cNvSpPr>
              <a:spLocks noEditPoints="1"/>
            </p:cNvSpPr>
            <p:nvPr/>
          </p:nvSpPr>
          <p:spPr bwMode="auto">
            <a:xfrm>
              <a:off x="468269" y="4676195"/>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Text Placeholder 3"/>
          <p:cNvSpPr>
            <a:spLocks noGrp="1"/>
          </p:cNvSpPr>
          <p:nvPr>
            <p:ph type="body" sz="quarter" idx="19"/>
          </p:nvPr>
        </p:nvSpPr>
        <p:spPr/>
        <p:txBody>
          <a:bodyPr/>
          <a:lstStyle/>
          <a:p>
            <a:pPr lvl="1"/>
            <a:r>
              <a:rPr lang="en-US" dirty="0"/>
              <a:t>Enriching event data. Use watchlists to enrich your event data with name-value combinations derived from external data sources.</a:t>
            </a:r>
          </a:p>
        </p:txBody>
      </p:sp>
    </p:spTree>
    <p:extLst>
      <p:ext uri="{BB962C8B-B14F-4D97-AF65-F5344CB8AC3E}">
        <p14:creationId xmlns:p14="http://schemas.microsoft.com/office/powerpoint/2010/main" val="234001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05522" y="320815"/>
            <a:ext cx="11341268" cy="680196"/>
          </a:xfrm>
        </p:spPr>
        <p:txBody>
          <a:bodyPr/>
          <a:lstStyle/>
          <a:p>
            <a:r>
              <a:rPr lang="en-US" dirty="0"/>
              <a:t>Create a watchlist</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552880" y="5640266"/>
            <a:ext cx="10383899" cy="777240"/>
          </a:xfrm>
        </p:spPr>
        <p:txBody>
          <a:bodyPr/>
          <a:lstStyle/>
          <a:p>
            <a:r>
              <a:rPr lang="en-US" sz="2000" dirty="0"/>
              <a:t>KQL:</a:t>
            </a:r>
          </a:p>
          <a:p>
            <a:r>
              <a:rPr lang="en-US" sz="2000" dirty="0"/>
              <a:t>_</a:t>
            </a:r>
            <a:r>
              <a:rPr lang="en-US" sz="2000" dirty="0" err="1"/>
              <a:t>GetWatchlist</a:t>
            </a:r>
            <a:r>
              <a:rPr lang="en-US" sz="2000" dirty="0"/>
              <a:t>('</a:t>
            </a:r>
            <a:r>
              <a:rPr lang="en-US" sz="2000" dirty="0" err="1"/>
              <a:t>HighValueMachines</a:t>
            </a:r>
            <a:r>
              <a:rPr lang="en-US" sz="2000" dirty="0"/>
              <a:t>')</a:t>
            </a:r>
          </a:p>
        </p:txBody>
      </p:sp>
      <p:pic>
        <p:nvPicPr>
          <p:cNvPr id="5" name="Picture 4" descr="Graphical user interface, application&#10;&#10;Description automatically generated">
            <a:extLst>
              <a:ext uri="{FF2B5EF4-FFF2-40B4-BE49-F238E27FC236}">
                <a16:creationId xmlns:a16="http://schemas.microsoft.com/office/drawing/2014/main" id="{B9A94141-3D6D-4ACD-82B6-80E296BFE003}"/>
              </a:ext>
            </a:extLst>
          </p:cNvPr>
          <p:cNvPicPr>
            <a:picLocks noChangeAspect="1"/>
          </p:cNvPicPr>
          <p:nvPr/>
        </p:nvPicPr>
        <p:blipFill>
          <a:blip r:embed="rId3"/>
          <a:stretch>
            <a:fillRect/>
          </a:stretch>
        </p:blipFill>
        <p:spPr>
          <a:xfrm>
            <a:off x="1937936" y="1106486"/>
            <a:ext cx="8774349" cy="4428304"/>
          </a:xfrm>
          <a:prstGeom prst="rect">
            <a:avLst/>
          </a:prstGeom>
        </p:spPr>
      </p:pic>
    </p:spTree>
    <p:extLst>
      <p:ext uri="{BB962C8B-B14F-4D97-AF65-F5344CB8AC3E}">
        <p14:creationId xmlns:p14="http://schemas.microsoft.com/office/powerpoint/2010/main" val="209853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3274296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Introduction to Azure Sentinel</a:t>
            </a:r>
          </a:p>
        </p:txBody>
      </p:sp>
      <p:sp>
        <p:nvSpPr>
          <p:cNvPr id="2" name="Text Placeholder 1"/>
          <p:cNvSpPr>
            <a:spLocks noGrp="1"/>
          </p:cNvSpPr>
          <p:nvPr>
            <p:ph type="body" sz="quarter" idx="15"/>
          </p:nvPr>
        </p:nvSpPr>
        <p:spPr/>
        <p:txBody>
          <a:bodyPr/>
          <a:lstStyle/>
          <a:p>
            <a:pPr lvl="1"/>
            <a:r>
              <a:rPr lang="en-US" dirty="0"/>
              <a:t>Create and manage Azure Sentinel workspaces</a:t>
            </a:r>
          </a:p>
        </p:txBody>
      </p:sp>
      <p:sp>
        <p:nvSpPr>
          <p:cNvPr id="3" name="Text Placeholder 2"/>
          <p:cNvSpPr>
            <a:spLocks noGrp="1"/>
          </p:cNvSpPr>
          <p:nvPr>
            <p:ph type="body" sz="quarter" idx="17"/>
          </p:nvPr>
        </p:nvSpPr>
        <p:spPr/>
        <p:txBody>
          <a:bodyPr/>
          <a:lstStyle/>
          <a:p>
            <a:pPr lvl="1"/>
            <a:r>
              <a:rPr lang="en-US" dirty="0"/>
              <a:t>Query logs in Azure Sentinel</a:t>
            </a:r>
          </a:p>
        </p:txBody>
      </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p:txBody>
          <a:bodyPr/>
          <a:lstStyle/>
          <a:p>
            <a:pPr lvl="1"/>
            <a:r>
              <a:rPr lang="en-US" dirty="0"/>
              <a:t>Use watchlists in Azure Sentinel</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907987"/>
            <a:ext cx="7695070" cy="741783"/>
          </a:xfrm>
        </p:spPr>
        <p:txBody>
          <a:bodyPr/>
          <a:lstStyle/>
          <a:p>
            <a:pPr lvl="1"/>
            <a:r>
              <a:rPr lang="en-US" dirty="0"/>
              <a:t>Utilize threat intelligence in Azure Sentinel</a:t>
            </a:r>
          </a:p>
        </p:txBody>
      </p:sp>
      <p:grpSp>
        <p:nvGrpSpPr>
          <p:cNvPr id="25" name="Group 24">
            <a:extLst>
              <a:ext uri="{FF2B5EF4-FFF2-40B4-BE49-F238E27FC236}">
                <a16:creationId xmlns:a16="http://schemas.microsoft.com/office/drawing/2014/main" id="{E1C6405A-5C3C-4CA2-AC32-4FA3FEABB387}"/>
              </a:ext>
            </a:extLst>
          </p:cNvPr>
          <p:cNvGrpSpPr/>
          <p:nvPr/>
        </p:nvGrpSpPr>
        <p:grpSpPr>
          <a:xfrm>
            <a:off x="3031668" y="3935251"/>
            <a:ext cx="702132" cy="702232"/>
            <a:chOff x="3031668" y="3935251"/>
            <a:chExt cx="702132" cy="702232"/>
          </a:xfrm>
        </p:grpSpPr>
        <p:grpSp>
          <p:nvGrpSpPr>
            <p:cNvPr id="24" name="Group 23">
              <a:extLst>
                <a:ext uri="{FF2B5EF4-FFF2-40B4-BE49-F238E27FC236}">
                  <a16:creationId xmlns:a16="http://schemas.microsoft.com/office/drawing/2014/main" id="{0E32942A-5452-41B9-8403-AB771A50C9AA}"/>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79954" y="3984112"/>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key" title="Icon of a key">
              <a:extLst>
                <a:ext uri="{FF2B5EF4-FFF2-40B4-BE49-F238E27FC236}">
                  <a16:creationId xmlns:a16="http://schemas.microsoft.com/office/drawing/2014/main" id="{4856DFDF-6BCB-4D27-BE3F-87BB0EC1E58C}"/>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1646C80E-40B2-4943-96ED-DC6677379AD3}"/>
              </a:ext>
            </a:extLst>
          </p:cNvPr>
          <p:cNvGrpSpPr/>
          <p:nvPr/>
        </p:nvGrpSpPr>
        <p:grpSpPr>
          <a:xfrm>
            <a:off x="3031668" y="477199"/>
            <a:ext cx="702132" cy="702232"/>
            <a:chOff x="3031668" y="477199"/>
            <a:chExt cx="702132" cy="702232"/>
          </a:xfrm>
        </p:grpSpPr>
        <p:grpSp>
          <p:nvGrpSpPr>
            <p:cNvPr id="15" name="Group 14">
              <a:extLst>
                <a:ext uri="{FF2B5EF4-FFF2-40B4-BE49-F238E27FC236}">
                  <a16:creationId xmlns:a16="http://schemas.microsoft.com/office/drawing/2014/main" id="{C41FBE36-9999-4CEC-84B6-776406CB96AF}"/>
                </a:ext>
              </a:extLst>
            </p:cNvPr>
            <p:cNvGrpSpPr/>
            <p:nvPr/>
          </p:nvGrpSpPr>
          <p:grpSpPr>
            <a:xfrm>
              <a:off x="3031668" y="477199"/>
              <a:ext cx="702132" cy="702232"/>
              <a:chOff x="3031668" y="477199"/>
              <a:chExt cx="702132" cy="702232"/>
            </a:xfrm>
          </p:grpSpPr>
          <p:sp>
            <p:nvSpPr>
              <p:cNvPr id="101" name="Freeform 5">
                <a:extLst>
                  <a:ext uri="{FF2B5EF4-FFF2-40B4-BE49-F238E27FC236}">
                    <a16:creationId xmlns:a16="http://schemas.microsoft.com/office/drawing/2014/main" id="{06FDFE74-2BC5-48A3-8F67-15571A6CF9A6}"/>
                  </a:ext>
                </a:extLst>
              </p:cNvPr>
              <p:cNvSpPr>
                <a:spLocks/>
              </p:cNvSpPr>
              <p:nvPr/>
            </p:nvSpPr>
            <p:spPr bwMode="auto">
              <a:xfrm>
                <a:off x="3031668" y="477199"/>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2" name="Freeform 6">
                <a:extLst>
                  <a:ext uri="{FF2B5EF4-FFF2-40B4-BE49-F238E27FC236}">
                    <a16:creationId xmlns:a16="http://schemas.microsoft.com/office/drawing/2014/main" id="{76CDA170-DF50-4E3E-9369-327E91DFDBA8}"/>
                  </a:ext>
                </a:extLst>
              </p:cNvPr>
              <p:cNvSpPr>
                <a:spLocks noEditPoints="1"/>
              </p:cNvSpPr>
              <p:nvPr/>
            </p:nvSpPr>
            <p:spPr bwMode="auto">
              <a:xfrm>
                <a:off x="3079954" y="526060"/>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9" name="Fingerprint_E928" title="Icon of a fingerprint">
              <a:extLst>
                <a:ext uri="{FF2B5EF4-FFF2-40B4-BE49-F238E27FC236}">
                  <a16:creationId xmlns:a16="http://schemas.microsoft.com/office/drawing/2014/main" id="{DBA9B49C-A43E-4665-86CE-6AC1D6315746}"/>
                </a:ext>
              </a:extLst>
            </p:cNvPr>
            <p:cNvSpPr>
              <a:spLocks noChangeAspect="1" noEditPoints="1"/>
            </p:cNvSpPr>
            <p:nvPr/>
          </p:nvSpPr>
          <p:spPr bwMode="auto">
            <a:xfrm>
              <a:off x="3267017" y="672697"/>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9" name="Group 18">
            <a:extLst>
              <a:ext uri="{FF2B5EF4-FFF2-40B4-BE49-F238E27FC236}">
                <a16:creationId xmlns:a16="http://schemas.microsoft.com/office/drawing/2014/main" id="{97F7C805-5226-417C-B2D9-189BD31C2960}"/>
              </a:ext>
            </a:extLst>
          </p:cNvPr>
          <p:cNvGrpSpPr/>
          <p:nvPr/>
        </p:nvGrpSpPr>
        <p:grpSpPr>
          <a:xfrm>
            <a:off x="3031668" y="1341712"/>
            <a:ext cx="702132" cy="702232"/>
            <a:chOff x="3031668" y="1341712"/>
            <a:chExt cx="702132" cy="702232"/>
          </a:xfrm>
        </p:grpSpPr>
        <p:grpSp>
          <p:nvGrpSpPr>
            <p:cNvPr id="18" name="Group 17">
              <a:extLst>
                <a:ext uri="{FF2B5EF4-FFF2-40B4-BE49-F238E27FC236}">
                  <a16:creationId xmlns:a16="http://schemas.microsoft.com/office/drawing/2014/main" id="{91AF7978-C4A4-4C30-BDB9-0FD349B4E2B1}"/>
                </a:ext>
              </a:extLst>
            </p:cNvPr>
            <p:cNvGrpSpPr/>
            <p:nvPr/>
          </p:nvGrpSpPr>
          <p:grpSpPr>
            <a:xfrm>
              <a:off x="3031668" y="1341712"/>
              <a:ext cx="702132" cy="702232"/>
              <a:chOff x="3031668" y="1341712"/>
              <a:chExt cx="702132" cy="702232"/>
            </a:xfrm>
          </p:grpSpPr>
          <p:sp>
            <p:nvSpPr>
              <p:cNvPr id="114" name="Freeform 5">
                <a:extLst>
                  <a:ext uri="{FF2B5EF4-FFF2-40B4-BE49-F238E27FC236}">
                    <a16:creationId xmlns:a16="http://schemas.microsoft.com/office/drawing/2014/main" id="{62A4A211-3A26-4D10-B33F-CFA649B09C3F}"/>
                  </a:ext>
                </a:extLst>
              </p:cNvPr>
              <p:cNvSpPr>
                <a:spLocks/>
              </p:cNvSpPr>
              <p:nvPr/>
            </p:nvSpPr>
            <p:spPr bwMode="auto">
              <a:xfrm>
                <a:off x="3031668" y="1341712"/>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5" name="Freeform 6">
                <a:extLst>
                  <a:ext uri="{FF2B5EF4-FFF2-40B4-BE49-F238E27FC236}">
                    <a16:creationId xmlns:a16="http://schemas.microsoft.com/office/drawing/2014/main" id="{DB2F8CE3-ED8B-4DA6-A158-A74F1078EA9B}"/>
                  </a:ext>
                </a:extLst>
              </p:cNvPr>
              <p:cNvSpPr>
                <a:spLocks noEditPoints="1"/>
              </p:cNvSpPr>
              <p:nvPr/>
            </p:nvSpPr>
            <p:spPr bwMode="auto">
              <a:xfrm>
                <a:off x="3079954" y="1390573"/>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 name="shield_3" title="Icon of a shield with an exclamation point inside">
              <a:extLst>
                <a:ext uri="{FF2B5EF4-FFF2-40B4-BE49-F238E27FC236}">
                  <a16:creationId xmlns:a16="http://schemas.microsoft.com/office/drawing/2014/main" id="{EE49091D-0C0F-4015-901A-D674FB9D4545}"/>
                </a:ext>
              </a:extLst>
            </p:cNvPr>
            <p:cNvSpPr>
              <a:spLocks noChangeAspect="1" noEditPoints="1"/>
            </p:cNvSpPr>
            <p:nvPr/>
          </p:nvSpPr>
          <p:spPr bwMode="auto">
            <a:xfrm>
              <a:off x="3230280" y="1538314"/>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5C72A0CD-91C1-4246-9CE4-4FB0F72934B5}"/>
              </a:ext>
            </a:extLst>
          </p:cNvPr>
          <p:cNvGrpSpPr/>
          <p:nvPr/>
        </p:nvGrpSpPr>
        <p:grpSpPr>
          <a:xfrm>
            <a:off x="3031668" y="2206225"/>
            <a:ext cx="702132" cy="702232"/>
            <a:chOff x="3031668" y="2206225"/>
            <a:chExt cx="702132" cy="702232"/>
          </a:xfrm>
        </p:grpSpPr>
        <p:grpSp>
          <p:nvGrpSpPr>
            <p:cNvPr id="20" name="Group 19">
              <a:extLst>
                <a:ext uri="{FF2B5EF4-FFF2-40B4-BE49-F238E27FC236}">
                  <a16:creationId xmlns:a16="http://schemas.microsoft.com/office/drawing/2014/main" id="{39952397-FFDD-42D1-B6FC-13D34088F8D7}"/>
                </a:ext>
              </a:extLst>
            </p:cNvPr>
            <p:cNvGrpSpPr/>
            <p:nvPr/>
          </p:nvGrpSpPr>
          <p:grpSpPr>
            <a:xfrm>
              <a:off x="3031668" y="2206225"/>
              <a:ext cx="702132" cy="702232"/>
              <a:chOff x="3031668" y="2206225"/>
              <a:chExt cx="702132" cy="702232"/>
            </a:xfrm>
          </p:grpSpPr>
          <p:sp>
            <p:nvSpPr>
              <p:cNvPr id="121" name="Freeform 5">
                <a:extLst>
                  <a:ext uri="{FF2B5EF4-FFF2-40B4-BE49-F238E27FC236}">
                    <a16:creationId xmlns:a16="http://schemas.microsoft.com/office/drawing/2014/main" id="{40066736-1B93-4A2D-8E19-ADFD32EB1617}"/>
                  </a:ext>
                </a:extLst>
              </p:cNvPr>
              <p:cNvSpPr>
                <a:spLocks/>
              </p:cNvSpPr>
              <p:nvPr/>
            </p:nvSpPr>
            <p:spPr bwMode="auto">
              <a:xfrm>
                <a:off x="3031668" y="2206225"/>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2" name="Freeform 6">
                <a:extLst>
                  <a:ext uri="{FF2B5EF4-FFF2-40B4-BE49-F238E27FC236}">
                    <a16:creationId xmlns:a16="http://schemas.microsoft.com/office/drawing/2014/main" id="{CF6B38F2-8CCD-4B13-9AA7-955B3DB62063}"/>
                  </a:ext>
                </a:extLst>
              </p:cNvPr>
              <p:cNvSpPr>
                <a:spLocks noEditPoints="1"/>
              </p:cNvSpPr>
              <p:nvPr/>
            </p:nvSpPr>
            <p:spPr bwMode="auto">
              <a:xfrm>
                <a:off x="3079954" y="2255086"/>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 name="Lock" title="Icon of a padlock">
              <a:extLst>
                <a:ext uri="{FF2B5EF4-FFF2-40B4-BE49-F238E27FC236}">
                  <a16:creationId xmlns:a16="http://schemas.microsoft.com/office/drawing/2014/main" id="{968EBE14-226A-4126-B757-190343E3A690}"/>
                </a:ext>
              </a:extLst>
            </p:cNvPr>
            <p:cNvSpPr>
              <a:spLocks noChangeAspect="1" noEditPoints="1"/>
            </p:cNvSpPr>
            <p:nvPr/>
          </p:nvSpPr>
          <p:spPr bwMode="auto">
            <a:xfrm>
              <a:off x="3243555" y="2362818"/>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033CF06C-614D-47FB-B4BB-2086E77AD2C0}"/>
              </a:ext>
            </a:extLst>
          </p:cNvPr>
          <p:cNvGrpSpPr/>
          <p:nvPr/>
        </p:nvGrpSpPr>
        <p:grpSpPr>
          <a:xfrm>
            <a:off x="3031668" y="3070738"/>
            <a:ext cx="702132" cy="702232"/>
            <a:chOff x="3031668" y="3070738"/>
            <a:chExt cx="702132" cy="702232"/>
          </a:xfrm>
        </p:grpSpPr>
        <p:grpSp>
          <p:nvGrpSpPr>
            <p:cNvPr id="22" name="Group 21">
              <a:extLst>
                <a:ext uri="{FF2B5EF4-FFF2-40B4-BE49-F238E27FC236}">
                  <a16:creationId xmlns:a16="http://schemas.microsoft.com/office/drawing/2014/main" id="{DA006F7F-54C6-47FC-BDEF-03B25D8A69CF}"/>
                </a:ext>
              </a:extLst>
            </p:cNvPr>
            <p:cNvGrpSpPr/>
            <p:nvPr/>
          </p:nvGrpSpPr>
          <p:grpSpPr>
            <a:xfrm>
              <a:off x="3031668" y="3070738"/>
              <a:ext cx="702132" cy="702232"/>
              <a:chOff x="3031668" y="3070738"/>
              <a:chExt cx="702132" cy="702232"/>
            </a:xfrm>
          </p:grpSpPr>
          <p:sp>
            <p:nvSpPr>
              <p:cNvPr id="134" name="Freeform 5">
                <a:extLst>
                  <a:ext uri="{FF2B5EF4-FFF2-40B4-BE49-F238E27FC236}">
                    <a16:creationId xmlns:a16="http://schemas.microsoft.com/office/drawing/2014/main" id="{8946D860-27CC-4466-890E-4D424B7AED06}"/>
                  </a:ext>
                </a:extLst>
              </p:cNvPr>
              <p:cNvSpPr>
                <a:spLocks/>
              </p:cNvSpPr>
              <p:nvPr/>
            </p:nvSpPr>
            <p:spPr bwMode="auto">
              <a:xfrm>
                <a:off x="3031668" y="307073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5" name="Freeform 6">
                <a:extLst>
                  <a:ext uri="{FF2B5EF4-FFF2-40B4-BE49-F238E27FC236}">
                    <a16:creationId xmlns:a16="http://schemas.microsoft.com/office/drawing/2014/main" id="{B96DC5F3-8F0A-4C3F-B48B-56F9D769A227}"/>
                  </a:ext>
                </a:extLst>
              </p:cNvPr>
              <p:cNvSpPr>
                <a:spLocks noEditPoints="1"/>
              </p:cNvSpPr>
              <p:nvPr/>
            </p:nvSpPr>
            <p:spPr bwMode="auto">
              <a:xfrm>
                <a:off x="3079954" y="3119599"/>
                <a:ext cx="605561" cy="604510"/>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 name="safe" title="Icon of a locked safe">
              <a:extLst>
                <a:ext uri="{FF2B5EF4-FFF2-40B4-BE49-F238E27FC236}">
                  <a16:creationId xmlns:a16="http://schemas.microsoft.com/office/drawing/2014/main" id="{76119DFC-C7C2-43B5-B20E-F99DE5B19B26}"/>
                </a:ext>
              </a:extLst>
            </p:cNvPr>
            <p:cNvSpPr>
              <a:spLocks noChangeAspect="1" noEditPoints="1"/>
            </p:cNvSpPr>
            <p:nvPr/>
          </p:nvSpPr>
          <p:spPr bwMode="auto">
            <a:xfrm>
              <a:off x="3235909" y="326623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25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240472"/>
            <a:ext cx="8852145" cy="380169"/>
          </a:xfrm>
        </p:spPr>
        <p:txBody>
          <a:bodyPr/>
          <a:lstStyle/>
          <a:p>
            <a:r>
              <a:rPr lang="en-US" dirty="0"/>
              <a:t>Lesson 5: Utilize threat intelligence in Azure Sentinel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Manage threat indicators in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Use KQL to access threat indicators in Azure Sentinel</a:t>
            </a:r>
          </a:p>
        </p:txBody>
      </p:sp>
    </p:spTree>
    <p:extLst>
      <p:ext uri="{BB962C8B-B14F-4D97-AF65-F5344CB8AC3E}">
        <p14:creationId xmlns:p14="http://schemas.microsoft.com/office/powerpoint/2010/main" val="20580357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223677"/>
            <a:ext cx="11341268" cy="680196"/>
          </a:xfrm>
        </p:spPr>
        <p:txBody>
          <a:bodyPr/>
          <a:lstStyle/>
          <a:p>
            <a:r>
              <a:rPr lang="en-US" dirty="0"/>
              <a:t>Define threat intelligence</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025110" y="778926"/>
            <a:ext cx="10383899" cy="777240"/>
          </a:xfrm>
        </p:spPr>
        <p:txBody>
          <a:bodyPr/>
          <a:lstStyle/>
          <a:p>
            <a:pPr>
              <a:lnSpc>
                <a:spcPct val="100000"/>
              </a:lnSpc>
            </a:pPr>
            <a:r>
              <a:rPr lang="en-US" sz="2000" dirty="0"/>
              <a:t>Threat indicators are data that associate observations such as URLs, file hashes, or IP addresses with known threat activity such as phishing, botnets, or malware.</a:t>
            </a:r>
          </a:p>
        </p:txBody>
      </p:sp>
      <p:pic>
        <p:nvPicPr>
          <p:cNvPr id="6" name="Picture 5" descr="Graphical user interface, application, Teams&#10;&#10;Description automatically generated">
            <a:extLst>
              <a:ext uri="{FF2B5EF4-FFF2-40B4-BE49-F238E27FC236}">
                <a16:creationId xmlns:a16="http://schemas.microsoft.com/office/drawing/2014/main" id="{9A26517C-09E9-4147-9707-9DBAB1BE2757}"/>
              </a:ext>
            </a:extLst>
          </p:cNvPr>
          <p:cNvPicPr>
            <a:picLocks noChangeAspect="1"/>
          </p:cNvPicPr>
          <p:nvPr/>
        </p:nvPicPr>
        <p:blipFill>
          <a:blip r:embed="rId3"/>
          <a:stretch>
            <a:fillRect/>
          </a:stretch>
        </p:blipFill>
        <p:spPr>
          <a:xfrm>
            <a:off x="911987" y="1556166"/>
            <a:ext cx="10497022" cy="5014951"/>
          </a:xfrm>
          <a:prstGeom prst="rect">
            <a:avLst/>
          </a:prstGeom>
        </p:spPr>
      </p:pic>
    </p:spTree>
    <p:extLst>
      <p:ext uri="{BB962C8B-B14F-4D97-AF65-F5344CB8AC3E}">
        <p14:creationId xmlns:p14="http://schemas.microsoft.com/office/powerpoint/2010/main" val="34901354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Manage your threat indicators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419100" y="1456897"/>
            <a:ext cx="11340811" cy="2051844"/>
          </a:xfrm>
          <a:prstGeom prst="rect">
            <a:avLst/>
          </a:prstGeom>
        </p:spPr>
        <p:txBody>
          <a:bodyPr lIns="0" rIns="0">
            <a:normAutofit/>
          </a:bodyPr>
          <a:lstStyle/>
          <a:p>
            <a:pPr lvl="1"/>
            <a:r>
              <a:rPr lang="en-US" dirty="0"/>
              <a:t>In the Threat intelligence area, you can view, sort, filter, and search your imported threat indicators without even writing a Logs KQL query. This area also allows you to create threat indicators directly within the Azure Sentinel interface and perform everyday threat intelligence administrative tasks like indicator tagging and creating new indicators related to security investigations.</a:t>
            </a:r>
          </a:p>
        </p:txBody>
      </p:sp>
    </p:spTree>
    <p:extLst>
      <p:ext uri="{BB962C8B-B14F-4D97-AF65-F5344CB8AC3E}">
        <p14:creationId xmlns:p14="http://schemas.microsoft.com/office/powerpoint/2010/main" val="23578737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View your threat indicators with KQL</a:t>
            </a:r>
          </a:p>
        </p:txBody>
      </p:sp>
      <p:sp>
        <p:nvSpPr>
          <p:cNvPr id="3" name="Text Placeholder 2">
            <a:extLst>
              <a:ext uri="{FF2B5EF4-FFF2-40B4-BE49-F238E27FC236}">
                <a16:creationId xmlns:a16="http://schemas.microsoft.com/office/drawing/2014/main" id="{C81B85AD-7898-47D4-8F32-54355EE6A19D}"/>
              </a:ext>
            </a:extLst>
          </p:cNvPr>
          <p:cNvSpPr>
            <a:spLocks noGrp="1"/>
          </p:cNvSpPr>
          <p:nvPr>
            <p:ph type="body" sz="quarter" idx="10"/>
          </p:nvPr>
        </p:nvSpPr>
        <p:spPr>
          <a:xfrm>
            <a:off x="418643" y="1457325"/>
            <a:ext cx="11354257" cy="2031325"/>
          </a:xfrm>
        </p:spPr>
        <p:txBody>
          <a:bodyPr/>
          <a:lstStyle/>
          <a:p>
            <a:r>
              <a:rPr lang="en-US" dirty="0"/>
              <a:t>The indicators can be accessed in KQL by querying the </a:t>
            </a:r>
            <a:r>
              <a:rPr lang="en-US" dirty="0" err="1"/>
              <a:t>ThreatIntelligenceIndicator</a:t>
            </a:r>
            <a:endParaRPr lang="en-US" dirty="0"/>
          </a:p>
          <a:p>
            <a:r>
              <a:rPr lang="en-US" dirty="0"/>
              <a:t>table.</a:t>
            </a:r>
          </a:p>
          <a:p>
            <a:endParaRPr lang="en-US" dirty="0"/>
          </a:p>
          <a:p>
            <a:r>
              <a:rPr lang="en-US" dirty="0"/>
              <a:t>//KQL</a:t>
            </a:r>
          </a:p>
          <a:p>
            <a:r>
              <a:rPr lang="en-US" dirty="0" err="1"/>
              <a:t>ThreatIntelligenceIndicator</a:t>
            </a:r>
            <a:endParaRPr lang="en-US" dirty="0"/>
          </a:p>
        </p:txBody>
      </p:sp>
    </p:spTree>
    <p:extLst>
      <p:ext uri="{BB962C8B-B14F-4D97-AF65-F5344CB8AC3E}">
        <p14:creationId xmlns:p14="http://schemas.microsoft.com/office/powerpoint/2010/main" val="19326107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8734681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18E1-ECCA-455A-969D-D83EAAA9C932}"/>
              </a:ext>
            </a:extLst>
          </p:cNvPr>
          <p:cNvSpPr>
            <a:spLocks noGrp="1"/>
          </p:cNvSpPr>
          <p:nvPr>
            <p:ph type="title"/>
          </p:nvPr>
        </p:nvSpPr>
        <p:spPr>
          <a:xfrm>
            <a:off x="5833876" y="497958"/>
            <a:ext cx="5772906" cy="430826"/>
          </a:xfrm>
        </p:spPr>
        <p:txBody>
          <a:bodyPr/>
          <a:lstStyle/>
          <a:p>
            <a:r>
              <a:rPr lang="en-US"/>
              <a:t>Knowledge </a:t>
            </a:r>
            <a:r>
              <a:rPr lang="en-US" dirty="0"/>
              <a:t>check</a:t>
            </a:r>
          </a:p>
        </p:txBody>
      </p:sp>
      <p:pic>
        <p:nvPicPr>
          <p:cNvPr id="12" name="Picture 11" descr="Icon of two rectangles with magnifying glass ">
            <a:extLst>
              <a:ext uri="{FF2B5EF4-FFF2-40B4-BE49-F238E27FC236}">
                <a16:creationId xmlns:a16="http://schemas.microsoft.com/office/drawing/2014/main" id="{99DF4995-B1A7-4ADB-A032-450AAD262890}"/>
              </a:ext>
            </a:extLst>
          </p:cNvPr>
          <p:cNvPicPr>
            <a:picLocks noChangeAspect="1"/>
          </p:cNvPicPr>
          <p:nvPr/>
        </p:nvPicPr>
        <p:blipFill>
          <a:blip r:embed="rId2"/>
          <a:stretch>
            <a:fillRect/>
          </a:stretch>
        </p:blipFill>
        <p:spPr>
          <a:xfrm>
            <a:off x="5832381" y="1827165"/>
            <a:ext cx="933776" cy="933776"/>
          </a:xfrm>
          <a:prstGeom prst="rect">
            <a:avLst/>
          </a:prstGeom>
        </p:spPr>
      </p:pic>
      <p:sp>
        <p:nvSpPr>
          <p:cNvPr id="7" name="Rectangle 6">
            <a:extLst>
              <a:ext uri="{FF2B5EF4-FFF2-40B4-BE49-F238E27FC236}">
                <a16:creationId xmlns:a16="http://schemas.microsoft.com/office/drawing/2014/main" id="{5DA4E4D7-5AC6-4B62-B71D-69BBC627BFE5}"/>
              </a:ext>
              <a:ext uri="{C183D7F6-B498-43B3-948B-1728B52AA6E4}">
                <adec:decorative xmlns:adec="http://schemas.microsoft.com/office/drawing/2017/decorative" val="0"/>
              </a:ext>
            </a:extLst>
          </p:cNvPr>
          <p:cNvSpPr/>
          <p:nvPr/>
        </p:nvSpPr>
        <p:spPr bwMode="auto">
          <a:xfrm>
            <a:off x="5833875" y="2993927"/>
            <a:ext cx="3044999" cy="1086215"/>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noAutofit/>
          </a:bodyPr>
          <a:lstStyle/>
          <a:p>
            <a:pPr lvl="0" fontAlgn="base"/>
            <a:r>
              <a:rPr lang="en-US" sz="2353" dirty="0"/>
              <a:t>Check your knowledge with the module quiz in your course viewer</a:t>
            </a:r>
          </a:p>
        </p:txBody>
      </p:sp>
    </p:spTree>
    <p:extLst>
      <p:ext uri="{BB962C8B-B14F-4D97-AF65-F5344CB8AC3E}">
        <p14:creationId xmlns:p14="http://schemas.microsoft.com/office/powerpoint/2010/main" val="13266261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613498" y="3238885"/>
            <a:ext cx="8852145" cy="380229"/>
          </a:xfrm>
        </p:spPr>
        <p:txBody>
          <a:bodyPr/>
          <a:lstStyle/>
          <a:p>
            <a:r>
              <a:rPr lang="en-US" dirty="0"/>
              <a:t>Lab 01 – Configure your Azure Sentinel environment</a:t>
            </a:r>
          </a:p>
        </p:txBody>
      </p:sp>
      <p:pic>
        <p:nvPicPr>
          <p:cNvPr id="6" name="Picture 5" descr="Icon of gear">
            <a:extLst>
              <a:ext uri="{FF2B5EF4-FFF2-40B4-BE49-F238E27FC236}">
                <a16:creationId xmlns:a16="http://schemas.microsoft.com/office/drawing/2014/main" id="{8A0E8F28-2D8C-4B4C-AE58-C4511C618216}"/>
              </a:ext>
            </a:extLst>
          </p:cNvPr>
          <p:cNvPicPr>
            <a:picLocks noChangeAspect="1"/>
          </p:cNvPicPr>
          <p:nvPr/>
        </p:nvPicPr>
        <p:blipFill>
          <a:blip r:embed="rId2"/>
          <a:stretch>
            <a:fillRect/>
          </a:stretch>
        </p:blipFill>
        <p:spPr>
          <a:xfrm>
            <a:off x="10230634" y="2938768"/>
            <a:ext cx="965341" cy="965341"/>
          </a:xfrm>
          <a:prstGeom prst="rect">
            <a:avLst/>
          </a:prstGeom>
        </p:spPr>
      </p:pic>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a:t>
            </a:r>
          </a:p>
        </p:txBody>
      </p:sp>
      <p:sp>
        <p:nvSpPr>
          <p:cNvPr id="6" name="Text Placeholder 5"/>
          <p:cNvSpPr>
            <a:spLocks noGrp="1"/>
          </p:cNvSpPr>
          <p:nvPr>
            <p:ph type="body" sz="quarter" idx="11"/>
          </p:nvPr>
        </p:nvSpPr>
        <p:spPr/>
        <p:txBody>
          <a:bodyPr/>
          <a:lstStyle/>
          <a:p>
            <a:pPr lvl="1"/>
            <a:r>
              <a:rPr lang="en-US" dirty="0"/>
              <a:t>Configure your Azure Sentinel environment</a:t>
            </a:r>
          </a:p>
        </p:txBody>
      </p:sp>
      <p:grpSp>
        <p:nvGrpSpPr>
          <p:cNvPr id="16" name="Group 15">
            <a:extLst>
              <a:ext uri="{FF2B5EF4-FFF2-40B4-BE49-F238E27FC236}">
                <a16:creationId xmlns:a16="http://schemas.microsoft.com/office/drawing/2014/main" id="{F6A7B9AF-FBC8-4287-A681-6F62962E0368}"/>
              </a:ext>
            </a:extLst>
          </p:cNvPr>
          <p:cNvGrpSpPr/>
          <p:nvPr/>
        </p:nvGrpSpPr>
        <p:grpSpPr>
          <a:xfrm>
            <a:off x="418643" y="1971737"/>
            <a:ext cx="713232" cy="713232"/>
            <a:chOff x="418643" y="1423092"/>
            <a:chExt cx="713232" cy="713232"/>
          </a:xfrm>
        </p:grpSpPr>
        <p:sp>
          <p:nvSpPr>
            <p:cNvPr id="18" name="Freeform 5">
              <a:extLst>
                <a:ext uri="{FF2B5EF4-FFF2-40B4-BE49-F238E27FC236}">
                  <a16:creationId xmlns:a16="http://schemas.microsoft.com/office/drawing/2014/main" id="{D0D71B18-33D3-48D0-87D3-965B411F0E1C}"/>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dirty="0"/>
                <a:t>1</a:t>
              </a:r>
            </a:p>
          </p:txBody>
        </p:sp>
        <p:sp>
          <p:nvSpPr>
            <p:cNvPr id="19" name="Freeform 6">
              <a:extLst>
                <a:ext uri="{FF2B5EF4-FFF2-40B4-BE49-F238E27FC236}">
                  <a16:creationId xmlns:a16="http://schemas.microsoft.com/office/drawing/2014/main" id="{F5B283A5-BC0B-49CB-B3FC-4C65507F6172}"/>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1444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err="1">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Introduction to Azure Sentinel</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0816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Identify the various components and functionality of Azure Sentinel</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Identify use cases where Azure Sentinel would be a good solution</a:t>
            </a:r>
          </a:p>
        </p:txBody>
      </p:sp>
    </p:spTree>
    <p:extLst>
      <p:ext uri="{BB962C8B-B14F-4D97-AF65-F5344CB8AC3E}">
        <p14:creationId xmlns:p14="http://schemas.microsoft.com/office/powerpoint/2010/main" val="36560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Sentinel explained</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sz="2000" dirty="0"/>
              <a:t>Azure Sentinel is a cloud-native SIEM. A SIEM system is a tool that an organization uses to collect, analyze, and perform security operations on its computer systems.</a:t>
            </a:r>
          </a:p>
        </p:txBody>
      </p:sp>
      <p:pic>
        <p:nvPicPr>
          <p:cNvPr id="5" name="Graphic 4">
            <a:extLst>
              <a:ext uri="{FF2B5EF4-FFF2-40B4-BE49-F238E27FC236}">
                <a16:creationId xmlns:a16="http://schemas.microsoft.com/office/drawing/2014/main" id="{D16E7EDF-A702-4507-AC27-AA77A7D1E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312" y="2643488"/>
            <a:ext cx="11383376" cy="2683886"/>
          </a:xfrm>
          <a:prstGeom prst="rect">
            <a:avLst/>
          </a:prstGeom>
        </p:spPr>
      </p:pic>
    </p:spTree>
    <p:extLst>
      <p:ext uri="{BB962C8B-B14F-4D97-AF65-F5344CB8AC3E}">
        <p14:creationId xmlns:p14="http://schemas.microsoft.com/office/powerpoint/2010/main" val="41211724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Azure Sentinel works</a:t>
            </a:r>
          </a:p>
        </p:txBody>
      </p:sp>
      <p:sp>
        <p:nvSpPr>
          <p:cNvPr id="19" name="Text Placeholder 18">
            <a:extLst>
              <a:ext uri="{FF2B5EF4-FFF2-40B4-BE49-F238E27FC236}">
                <a16:creationId xmlns:a16="http://schemas.microsoft.com/office/drawing/2014/main" id="{4D17A97A-0072-4652-B65C-67608993FE95}"/>
              </a:ext>
            </a:extLst>
          </p:cNvPr>
          <p:cNvSpPr>
            <a:spLocks noGrp="1"/>
          </p:cNvSpPr>
          <p:nvPr>
            <p:ph type="body" sz="quarter" idx="31"/>
          </p:nvPr>
        </p:nvSpPr>
        <p:spPr/>
        <p:txBody>
          <a:bodyPr/>
          <a:lstStyle/>
          <a:p>
            <a:r>
              <a:rPr lang="en-US" dirty="0"/>
              <a:t>Components of Azure Sentinel</a:t>
            </a:r>
          </a:p>
        </p:txBody>
      </p:sp>
      <p:sp>
        <p:nvSpPr>
          <p:cNvPr id="6" name="Text Placeholder 5"/>
          <p:cNvSpPr>
            <a:spLocks noGrp="1"/>
          </p:cNvSpPr>
          <p:nvPr>
            <p:ph type="body" sz="quarter" idx="11"/>
          </p:nvPr>
        </p:nvSpPr>
        <p:spPr/>
        <p:txBody>
          <a:bodyPr/>
          <a:lstStyle/>
          <a:p>
            <a:pPr lvl="1"/>
            <a:r>
              <a:rPr lang="en-US" sz="1800" dirty="0"/>
              <a:t>Data connectors</a:t>
            </a:r>
          </a:p>
        </p:txBody>
      </p:sp>
      <p:sp>
        <p:nvSpPr>
          <p:cNvPr id="2" name="Text Placeholder 1"/>
          <p:cNvSpPr>
            <a:spLocks noGrp="1"/>
          </p:cNvSpPr>
          <p:nvPr>
            <p:ph type="body" sz="quarter" idx="15"/>
          </p:nvPr>
        </p:nvSpPr>
        <p:spPr/>
        <p:txBody>
          <a:bodyPr/>
          <a:lstStyle/>
          <a:p>
            <a:pPr lvl="1"/>
            <a:r>
              <a:rPr lang="en-US" sz="1800" dirty="0"/>
              <a:t>Log retention</a:t>
            </a:r>
          </a:p>
        </p:txBody>
      </p:sp>
      <p:sp>
        <p:nvSpPr>
          <p:cNvPr id="3" name="Text Placeholder 2"/>
          <p:cNvSpPr>
            <a:spLocks noGrp="1"/>
          </p:cNvSpPr>
          <p:nvPr>
            <p:ph type="body" sz="quarter" idx="17"/>
          </p:nvPr>
        </p:nvSpPr>
        <p:spPr/>
        <p:txBody>
          <a:bodyPr/>
          <a:lstStyle/>
          <a:p>
            <a:pPr lvl="1"/>
            <a:r>
              <a:rPr lang="en-US" sz="1800" dirty="0"/>
              <a:t>Workbooks</a:t>
            </a:r>
          </a:p>
        </p:txBody>
      </p:sp>
      <p:sp>
        <p:nvSpPr>
          <p:cNvPr id="4" name="Text Placeholder 3"/>
          <p:cNvSpPr>
            <a:spLocks noGrp="1"/>
          </p:cNvSpPr>
          <p:nvPr>
            <p:ph type="body" sz="quarter" idx="19"/>
          </p:nvPr>
        </p:nvSpPr>
        <p:spPr/>
        <p:txBody>
          <a:bodyPr/>
          <a:lstStyle/>
          <a:p>
            <a:pPr lvl="1"/>
            <a:r>
              <a:rPr lang="en-US" sz="1800" dirty="0"/>
              <a:t>Analytics alerts</a:t>
            </a:r>
          </a:p>
        </p:txBody>
      </p:sp>
      <p:sp>
        <p:nvSpPr>
          <p:cNvPr id="8" name="Text Placeholder 7">
            <a:extLst>
              <a:ext uri="{FF2B5EF4-FFF2-40B4-BE49-F238E27FC236}">
                <a16:creationId xmlns:a16="http://schemas.microsoft.com/office/drawing/2014/main" id="{2A9C626F-EF1F-4FB5-B9FA-EE6A7AAE307F}"/>
              </a:ext>
            </a:extLst>
          </p:cNvPr>
          <p:cNvSpPr>
            <a:spLocks noGrp="1"/>
          </p:cNvSpPr>
          <p:nvPr>
            <p:ph type="body" sz="quarter" idx="21"/>
          </p:nvPr>
        </p:nvSpPr>
        <p:spPr/>
        <p:txBody>
          <a:bodyPr/>
          <a:lstStyle/>
          <a:p>
            <a:pPr lvl="1"/>
            <a:r>
              <a:rPr lang="en-US" sz="1800" dirty="0"/>
              <a:t>Threat hunting</a:t>
            </a:r>
          </a:p>
        </p:txBody>
      </p:sp>
      <p:sp>
        <p:nvSpPr>
          <p:cNvPr id="18" name="Text Placeholder 17">
            <a:extLst>
              <a:ext uri="{FF2B5EF4-FFF2-40B4-BE49-F238E27FC236}">
                <a16:creationId xmlns:a16="http://schemas.microsoft.com/office/drawing/2014/main" id="{909C7559-D1CF-41DB-A1FB-C48EAFBE6670}"/>
              </a:ext>
            </a:extLst>
          </p:cNvPr>
          <p:cNvSpPr>
            <a:spLocks noGrp="1"/>
          </p:cNvSpPr>
          <p:nvPr>
            <p:ph type="body" sz="quarter" idx="30"/>
          </p:nvPr>
        </p:nvSpPr>
        <p:spPr/>
        <p:txBody>
          <a:bodyPr/>
          <a:lstStyle/>
          <a:p>
            <a:pPr lvl="1"/>
            <a:r>
              <a:rPr lang="en-US" sz="1800" dirty="0"/>
              <a:t>Incidents and investigations</a:t>
            </a:r>
          </a:p>
        </p:txBody>
      </p:sp>
      <p:sp>
        <p:nvSpPr>
          <p:cNvPr id="20" name="Text Placeholder 19">
            <a:extLst>
              <a:ext uri="{FF2B5EF4-FFF2-40B4-BE49-F238E27FC236}">
                <a16:creationId xmlns:a16="http://schemas.microsoft.com/office/drawing/2014/main" id="{B78E7A04-71D7-45A6-9115-1FB7416AD625}"/>
              </a:ext>
            </a:extLst>
          </p:cNvPr>
          <p:cNvSpPr>
            <a:spLocks noGrp="1"/>
          </p:cNvSpPr>
          <p:nvPr>
            <p:ph type="body" sz="quarter" idx="32"/>
          </p:nvPr>
        </p:nvSpPr>
        <p:spPr/>
        <p:txBody>
          <a:bodyPr/>
          <a:lstStyle/>
          <a:p>
            <a:pPr lvl="1"/>
            <a:r>
              <a:rPr lang="en-US" sz="1800" dirty="0"/>
              <a:t>Automation playbooks</a:t>
            </a:r>
          </a:p>
        </p:txBody>
      </p:sp>
    </p:spTree>
    <p:extLst>
      <p:ext uri="{BB962C8B-B14F-4D97-AF65-F5344CB8AC3E}">
        <p14:creationId xmlns:p14="http://schemas.microsoft.com/office/powerpoint/2010/main" val="324023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When to use Azure Sentinel</a:t>
            </a:r>
          </a:p>
        </p:txBody>
      </p:sp>
      <p:sp>
        <p:nvSpPr>
          <p:cNvPr id="5" name="Text Placeholder 4">
            <a:extLst>
              <a:ext uri="{FF2B5EF4-FFF2-40B4-BE49-F238E27FC236}">
                <a16:creationId xmlns:a16="http://schemas.microsoft.com/office/drawing/2014/main" id="{D36BCD5A-A38E-4D15-A63D-987A9BBB3F57}"/>
              </a:ext>
            </a:extLst>
          </p:cNvPr>
          <p:cNvSpPr>
            <a:spLocks noGrp="1"/>
          </p:cNvSpPr>
          <p:nvPr>
            <p:ph type="body" sz="quarter" idx="20"/>
          </p:nvPr>
        </p:nvSpPr>
        <p:spPr>
          <a:xfrm>
            <a:off x="418643" y="1207525"/>
            <a:ext cx="11328812" cy="1061829"/>
          </a:xfrm>
        </p:spPr>
        <p:txBody>
          <a:bodyPr/>
          <a:lstStyle/>
          <a:p>
            <a:pPr>
              <a:spcBef>
                <a:spcPts val="0"/>
              </a:spcBef>
            </a:pPr>
            <a:r>
              <a:rPr lang="en-US" sz="2000" spc="0" dirty="0">
                <a:solidFill>
                  <a:schemeClr val="tx1"/>
                </a:solidFill>
                <a:latin typeface="+mn-lt"/>
              </a:rPr>
              <a:t>Azure Sentinel is a solution for performing security operations on your cloud and on-premises environments.</a:t>
            </a:r>
          </a:p>
          <a:p>
            <a:endParaRPr lang="en-US" dirty="0"/>
          </a:p>
        </p:txBody>
      </p:sp>
      <p:sp>
        <p:nvSpPr>
          <p:cNvPr id="6" name="Text Placeholder 5"/>
          <p:cNvSpPr>
            <a:spLocks noGrp="1"/>
          </p:cNvSpPr>
          <p:nvPr>
            <p:ph type="body" sz="quarter" idx="11"/>
          </p:nvPr>
        </p:nvSpPr>
        <p:spPr>
          <a:xfrm>
            <a:off x="1609449" y="2393881"/>
            <a:ext cx="2134053" cy="4023625"/>
          </a:xfrm>
        </p:spPr>
        <p:txBody>
          <a:bodyPr/>
          <a:lstStyle/>
          <a:p>
            <a:r>
              <a:rPr lang="en-US" dirty="0"/>
              <a:t>Use Azure Sentinel if you want to:</a:t>
            </a:r>
          </a:p>
          <a:p>
            <a:pPr marL="285750" lvl="1" indent="-285750">
              <a:buFont typeface="Arial" panose="020B0604020202020204" pitchFamily="34" charset="0"/>
              <a:buChar char="•"/>
            </a:pPr>
            <a:r>
              <a:rPr lang="en-US" dirty="0"/>
              <a:t>Collect event data from various sources.</a:t>
            </a:r>
          </a:p>
          <a:p>
            <a:pPr marL="285750" lvl="1" indent="-285750">
              <a:buFont typeface="Arial" panose="020B0604020202020204" pitchFamily="34" charset="0"/>
              <a:buChar char="•"/>
            </a:pPr>
            <a:r>
              <a:rPr lang="en-US" dirty="0"/>
              <a:t>Perform security operations on that data to identify suspicious activity</a:t>
            </a:r>
          </a:p>
        </p:txBody>
      </p:sp>
      <p:sp>
        <p:nvSpPr>
          <p:cNvPr id="2" name="Text Placeholder 1"/>
          <p:cNvSpPr>
            <a:spLocks noGrp="1"/>
          </p:cNvSpPr>
          <p:nvPr>
            <p:ph type="body" sz="quarter" idx="15"/>
          </p:nvPr>
        </p:nvSpPr>
        <p:spPr>
          <a:xfrm>
            <a:off x="3908139" y="2392465"/>
            <a:ext cx="2134053" cy="4025041"/>
          </a:xfrm>
        </p:spPr>
        <p:txBody>
          <a:bodyPr/>
          <a:lstStyle/>
          <a:p>
            <a:r>
              <a:rPr lang="en-US" dirty="0"/>
              <a:t>Security operations could include:</a:t>
            </a:r>
          </a:p>
          <a:p>
            <a:pPr marL="285750" lvl="1" indent="-285750">
              <a:buFont typeface="Arial" panose="020B0604020202020204" pitchFamily="34" charset="0"/>
              <a:buChar char="•"/>
            </a:pPr>
            <a:r>
              <a:rPr lang="en-US" dirty="0"/>
              <a:t>Visualization of log data.</a:t>
            </a:r>
          </a:p>
          <a:p>
            <a:pPr marL="285750" lvl="1" indent="-285750">
              <a:buFont typeface="Arial" panose="020B0604020202020204" pitchFamily="34" charset="0"/>
              <a:buChar char="•"/>
            </a:pPr>
            <a:r>
              <a:rPr lang="en-US" dirty="0"/>
              <a:t>Anomaly detection.</a:t>
            </a:r>
          </a:p>
          <a:p>
            <a:pPr marL="285750" lvl="1" indent="-285750">
              <a:buFont typeface="Arial" panose="020B0604020202020204" pitchFamily="34" charset="0"/>
              <a:buChar char="•"/>
            </a:pPr>
            <a:r>
              <a:rPr lang="en-US" dirty="0"/>
              <a:t>Threat hunting.</a:t>
            </a:r>
          </a:p>
          <a:p>
            <a:pPr marL="285750" lvl="1" indent="-285750">
              <a:buFont typeface="Arial" panose="020B0604020202020204" pitchFamily="34" charset="0"/>
              <a:buChar char="•"/>
            </a:pPr>
            <a:r>
              <a:rPr lang="en-US" dirty="0"/>
              <a:t>Security incident investigation</a:t>
            </a:r>
          </a:p>
          <a:p>
            <a:pPr marL="285750" lvl="1" indent="-285750">
              <a:buFont typeface="Arial" panose="020B0604020202020204" pitchFamily="34" charset="0"/>
              <a:buChar char="•"/>
            </a:pPr>
            <a:r>
              <a:rPr lang="en-US" dirty="0"/>
              <a:t>Automated response to alerts and incidents.</a:t>
            </a:r>
          </a:p>
        </p:txBody>
      </p:sp>
      <p:sp>
        <p:nvSpPr>
          <p:cNvPr id="3" name="Text Placeholder 2"/>
          <p:cNvSpPr>
            <a:spLocks noGrp="1"/>
          </p:cNvSpPr>
          <p:nvPr>
            <p:ph type="body" sz="quarter" idx="17"/>
          </p:nvPr>
        </p:nvSpPr>
        <p:spPr>
          <a:xfrm>
            <a:off x="6206829" y="2392465"/>
            <a:ext cx="2134053" cy="4025041"/>
          </a:xfrm>
        </p:spPr>
        <p:txBody>
          <a:bodyPr/>
          <a:lstStyle/>
          <a:p>
            <a:r>
              <a:rPr lang="en-US" dirty="0"/>
              <a:t>Decide whether it's the right fit for you:</a:t>
            </a:r>
          </a:p>
          <a:p>
            <a:pPr marL="285750" lvl="1" indent="-285750">
              <a:buFont typeface="Arial" panose="020B0604020202020204" pitchFamily="34" charset="0"/>
              <a:buChar char="•"/>
            </a:pPr>
            <a:r>
              <a:rPr lang="en-US" dirty="0"/>
              <a:t>Cloud-native SIEM. There are no servers to provision, so scaling is effortless.</a:t>
            </a:r>
          </a:p>
          <a:p>
            <a:pPr marL="285750" lvl="1" indent="-285750">
              <a:buFont typeface="Arial" panose="020B0604020202020204" pitchFamily="34" charset="0"/>
              <a:buChar char="•"/>
            </a:pPr>
            <a:r>
              <a:rPr lang="en-US" dirty="0"/>
              <a:t>Benefits of Microsoft research and machine learning.</a:t>
            </a:r>
          </a:p>
          <a:p>
            <a:pPr marL="285750" lvl="1" indent="-285750">
              <a:buFont typeface="Arial" panose="020B0604020202020204" pitchFamily="34" charset="0"/>
              <a:buChar char="•"/>
            </a:pPr>
            <a:r>
              <a:rPr lang="en-US" dirty="0"/>
              <a:t>Support for hybrid cloud and on-premises environments.</a:t>
            </a:r>
          </a:p>
          <a:p>
            <a:pPr marL="285750" lvl="1" indent="-285750">
              <a:buFont typeface="Arial" panose="020B0604020202020204" pitchFamily="34" charset="0"/>
              <a:buChar char="•"/>
            </a:pPr>
            <a:r>
              <a:rPr lang="en-US" dirty="0"/>
              <a:t>SIEM and a data lake all in one.</a:t>
            </a:r>
          </a:p>
        </p:txBody>
      </p:sp>
      <p:sp>
        <p:nvSpPr>
          <p:cNvPr id="4" name="Text Placeholder 3"/>
          <p:cNvSpPr>
            <a:spLocks noGrp="1"/>
          </p:cNvSpPr>
          <p:nvPr>
            <p:ph type="body" sz="quarter" idx="19"/>
          </p:nvPr>
        </p:nvSpPr>
        <p:spPr>
          <a:xfrm>
            <a:off x="8505519" y="2392465"/>
            <a:ext cx="2134053" cy="4025041"/>
          </a:xfrm>
        </p:spPr>
        <p:txBody>
          <a:bodyPr/>
          <a:lstStyle/>
          <a:p>
            <a:r>
              <a:rPr lang="en-US" dirty="0"/>
              <a:t>Clear requirements:</a:t>
            </a:r>
          </a:p>
          <a:p>
            <a:pPr marL="285750" lvl="1" indent="-285750">
              <a:buFont typeface="Arial" panose="020B0604020202020204" pitchFamily="34" charset="0"/>
              <a:buChar char="•"/>
            </a:pPr>
            <a:r>
              <a:rPr lang="en-US" dirty="0"/>
              <a:t>Support for data from multiple cloud environments</a:t>
            </a:r>
          </a:p>
          <a:p>
            <a:pPr marL="285750" lvl="1" indent="-285750">
              <a:buFont typeface="Arial" panose="020B0604020202020204" pitchFamily="34" charset="0"/>
              <a:buChar char="•"/>
            </a:pPr>
            <a:r>
              <a:rPr lang="en-US" dirty="0"/>
              <a:t>Features and functionality required for a security operations center (SOC), without too much administrative overhead</a:t>
            </a:r>
          </a:p>
        </p:txBody>
      </p:sp>
    </p:spTree>
    <p:extLst>
      <p:ext uri="{BB962C8B-B14F-4D97-AF65-F5344CB8AC3E}">
        <p14:creationId xmlns:p14="http://schemas.microsoft.com/office/powerpoint/2010/main" val="35986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817505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1808</Words>
  <Application>Microsoft Office PowerPoint</Application>
  <PresentationFormat>Widescreen</PresentationFormat>
  <Paragraphs>270</Paragraphs>
  <Slides>39</Slides>
  <Notes>31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39</vt:i4>
      </vt:variant>
    </vt:vector>
  </HeadingPairs>
  <TitlesOfParts>
    <vt:vector size="49" baseType="lpstr">
      <vt:lpstr>Arial</vt:lpstr>
      <vt:lpstr>Calibri</vt:lpstr>
      <vt:lpstr>Consolas</vt:lpstr>
      <vt:lpstr>Segoe UI</vt:lpstr>
      <vt:lpstr>Segoe UI Light</vt:lpstr>
      <vt:lpstr>Segoe UI Semibold</vt:lpstr>
      <vt:lpstr>Wingdings</vt:lpstr>
      <vt:lpstr>Microsoft Security Template</vt:lpstr>
      <vt:lpstr>LIGHT GRAY TEMPLATE</vt:lpstr>
      <vt:lpstr>Security</vt:lpstr>
      <vt:lpstr>SC-200T00A Microsoft Security Operations Analyst</vt:lpstr>
      <vt:lpstr>Module 5: Configure your Azure Sentinel environment</vt:lpstr>
      <vt:lpstr>Module agenda </vt:lpstr>
      <vt:lpstr>Lesson 1: Introduction to Azure Sentinel</vt:lpstr>
      <vt:lpstr>Lesson introduction</vt:lpstr>
      <vt:lpstr>Azure Sentinel explained</vt:lpstr>
      <vt:lpstr>How Azure Sentinel works</vt:lpstr>
      <vt:lpstr>When to use Azure Sentinel</vt:lpstr>
      <vt:lpstr>Section break</vt:lpstr>
      <vt:lpstr>Lesson 2: Create and manage Azure Sentinel workspaces</vt:lpstr>
      <vt:lpstr>Lesson introduction</vt:lpstr>
      <vt:lpstr>Plan for the Azure Sentinel workspace</vt:lpstr>
      <vt:lpstr>Create an Azure Sentinel workspace</vt:lpstr>
      <vt:lpstr>Azure Sentinel permissions and roles</vt:lpstr>
      <vt:lpstr>Manage Azure Sentinel settings</vt:lpstr>
      <vt:lpstr>Manage workspaces across tenants using Azure Lighthouse</vt:lpstr>
      <vt:lpstr>Section break</vt:lpstr>
      <vt:lpstr>Lesson 3: Query logs in Azure Sentinel</vt:lpstr>
      <vt:lpstr>Lesson introduction</vt:lpstr>
      <vt:lpstr>Query logs in the logs page</vt:lpstr>
      <vt:lpstr>Understand Azure Sentinel tables</vt:lpstr>
      <vt:lpstr>Understand common tables</vt:lpstr>
      <vt:lpstr>Understand Microsoft 365 Defender tables</vt:lpstr>
      <vt:lpstr>Section break</vt:lpstr>
      <vt:lpstr>Lesson 4: Use watchlists in Azure Sentinel </vt:lpstr>
      <vt:lpstr>Lesson introduction</vt:lpstr>
      <vt:lpstr>Plan for Azure Sentinel watchlists</vt:lpstr>
      <vt:lpstr>Create a watchlist</vt:lpstr>
      <vt:lpstr>Section break</vt:lpstr>
      <vt:lpstr>Lesson 5: Utilize threat intelligence in Azure Sentinel</vt:lpstr>
      <vt:lpstr>Lesson introduction</vt:lpstr>
      <vt:lpstr>Define threat intelligence</vt:lpstr>
      <vt:lpstr>Manage your threat indicators</vt:lpstr>
      <vt:lpstr>View your threat indicators with KQL</vt:lpstr>
      <vt:lpstr>Section break</vt:lpstr>
      <vt:lpstr>Knowledge check</vt:lpstr>
      <vt:lpstr>Lab 01 – Configure your Azure Sentinel environment</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2021-03-30T18:57:18Z</dcterms:created>
  <dcterms:modified xsi:type="dcterms:W3CDTF">2021-06-29T16:15:22Z</dcterms:modified>
</cp:coreProperties>
</file>